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7"/>
  </p:notesMasterIdLst>
  <p:handoutMasterIdLst>
    <p:handoutMasterId r:id="rId48"/>
  </p:handoutMasterIdLst>
  <p:sldIdLst>
    <p:sldId id="256" r:id="rId2"/>
    <p:sldId id="259" r:id="rId3"/>
    <p:sldId id="260" r:id="rId4"/>
    <p:sldId id="308" r:id="rId5"/>
    <p:sldId id="261" r:id="rId6"/>
    <p:sldId id="315" r:id="rId7"/>
    <p:sldId id="314" r:id="rId8"/>
    <p:sldId id="265" r:id="rId9"/>
    <p:sldId id="266" r:id="rId10"/>
    <p:sldId id="267" r:id="rId11"/>
    <p:sldId id="268" r:id="rId12"/>
    <p:sldId id="298" r:id="rId13"/>
    <p:sldId id="269" r:id="rId14"/>
    <p:sldId id="297" r:id="rId15"/>
    <p:sldId id="320" r:id="rId16"/>
    <p:sldId id="284" r:id="rId17"/>
    <p:sldId id="305" r:id="rId18"/>
    <p:sldId id="306" r:id="rId19"/>
    <p:sldId id="304" r:id="rId20"/>
    <p:sldId id="313" r:id="rId21"/>
    <p:sldId id="299" r:id="rId22"/>
    <p:sldId id="321" r:id="rId23"/>
    <p:sldId id="316" r:id="rId24"/>
    <p:sldId id="322" r:id="rId25"/>
    <p:sldId id="283" r:id="rId26"/>
    <p:sldId id="309" r:id="rId27"/>
    <p:sldId id="328" r:id="rId28"/>
    <p:sldId id="324" r:id="rId29"/>
    <p:sldId id="326" r:id="rId30"/>
    <p:sldId id="311" r:id="rId31"/>
    <p:sldId id="327" r:id="rId32"/>
    <p:sldId id="291" r:id="rId33"/>
    <p:sldId id="274" r:id="rId34"/>
    <p:sldId id="310" r:id="rId35"/>
    <p:sldId id="312" r:id="rId36"/>
    <p:sldId id="317" r:id="rId37"/>
    <p:sldId id="287" r:id="rId38"/>
    <p:sldId id="273" r:id="rId39"/>
    <p:sldId id="288" r:id="rId40"/>
    <p:sldId id="277" r:id="rId41"/>
    <p:sldId id="279" r:id="rId42"/>
    <p:sldId id="307" r:id="rId43"/>
    <p:sldId id="318" r:id="rId44"/>
    <p:sldId id="319" r:id="rId45"/>
    <p:sldId id="295" r:id="rId46"/>
  </p:sldIdLst>
  <p:sldSz cx="9144000" cy="6858000" type="screen4x3"/>
  <p:notesSz cx="6735763" cy="9866313"/>
  <p:custDataLst>
    <p:tags r:id="rId49"/>
  </p:custData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02F98886-FCC1-4A59-B47E-EA2F193DCDAF}">
          <p14:sldIdLst>
            <p14:sldId id="256"/>
            <p14:sldId id="259"/>
            <p14:sldId id="260"/>
            <p14:sldId id="308"/>
            <p14:sldId id="261"/>
            <p14:sldId id="315"/>
            <p14:sldId id="314"/>
            <p14:sldId id="265"/>
            <p14:sldId id="266"/>
            <p14:sldId id="267"/>
            <p14:sldId id="268"/>
            <p14:sldId id="298"/>
            <p14:sldId id="269"/>
            <p14:sldId id="297"/>
            <p14:sldId id="320"/>
            <p14:sldId id="284"/>
            <p14:sldId id="305"/>
            <p14:sldId id="306"/>
            <p14:sldId id="304"/>
            <p14:sldId id="313"/>
            <p14:sldId id="299"/>
            <p14:sldId id="321"/>
            <p14:sldId id="316"/>
            <p14:sldId id="322"/>
            <p14:sldId id="283"/>
            <p14:sldId id="309"/>
            <p14:sldId id="328"/>
            <p14:sldId id="324"/>
            <p14:sldId id="326"/>
            <p14:sldId id="311"/>
            <p14:sldId id="327"/>
            <p14:sldId id="291"/>
            <p14:sldId id="274"/>
            <p14:sldId id="310"/>
            <p14:sldId id="312"/>
            <p14:sldId id="317"/>
            <p14:sldId id="287"/>
            <p14:sldId id="273"/>
            <p14:sldId id="288"/>
            <p14:sldId id="277"/>
            <p14:sldId id="279"/>
            <p14:sldId id="307"/>
            <p14:sldId id="318"/>
            <p14:sldId id="319"/>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5">
          <p15:clr>
            <a:srgbClr val="A4A3A4"/>
          </p15:clr>
        </p15:guide>
        <p15:guide id="4"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2830" autoAdjust="0"/>
  </p:normalViewPr>
  <p:slideViewPr>
    <p:cSldViewPr>
      <p:cViewPr varScale="1">
        <p:scale>
          <a:sx n="64" d="100"/>
          <a:sy n="64" d="100"/>
        </p:scale>
        <p:origin x="1388" y="48"/>
      </p:cViewPr>
      <p:guideLst>
        <p:guide orient="horz" pos="2160"/>
        <p:guide pos="2880"/>
        <p:guide pos="385"/>
        <p:guide pos="537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15062-B6DE-4869-95E0-F4024B6EAB37}" type="doc">
      <dgm:prSet loTypeId="urn:microsoft.com/office/officeart/2011/layout/TabList" loCatId="list" qsTypeId="urn:microsoft.com/office/officeart/2005/8/quickstyle/simple1" qsCatId="simple" csTypeId="urn:microsoft.com/office/officeart/2005/8/colors/accent1_2#1" csCatId="accent1" phldr="1"/>
      <dgm:spPr/>
      <dgm:t>
        <a:bodyPr/>
        <a:lstStyle/>
        <a:p>
          <a:endParaRPr kumimoji="1" lang="ja-JP" altLang="en-US"/>
        </a:p>
      </dgm:t>
    </dgm:pt>
    <dgm:pt modelId="{585C0282-3B3B-4156-BECB-F40A48602136}">
      <dgm:prSet phldrT="[テキスト]" custT="1"/>
      <dgm:spPr/>
      <dgm:t>
        <a:bodyPr/>
        <a:lstStyle/>
        <a:p>
          <a:r>
            <a:rPr lang="ja-JP" altLang="en-US" sz="1600" dirty="0">
              <a:effectLst/>
              <a:latin typeface="HG丸ｺﾞｼｯｸM-PRO" panose="020F0600000000000000" pitchFamily="50" charset="-128"/>
              <a:ea typeface="HG丸ｺﾞｼｯｸM-PRO" panose="020F0600000000000000" pitchFamily="50" charset="-128"/>
            </a:rPr>
            <a:t>開園日</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2E9B577B-4A76-4967-B5FF-0DDBE1B4698F}" type="parTrans" cxnId="{778E8681-5BF8-4FE8-BFE8-19911BD7F8D7}">
      <dgm:prSet/>
      <dgm:spPr/>
      <dgm:t>
        <a:bodyPr/>
        <a:lstStyle/>
        <a:p>
          <a:endParaRPr kumimoji="1" lang="ja-JP" altLang="en-US"/>
        </a:p>
      </dgm:t>
    </dgm:pt>
    <dgm:pt modelId="{2A25DB09-DF44-418D-BD16-64C73059A17F}" type="sibTrans" cxnId="{778E8681-5BF8-4FE8-BFE8-19911BD7F8D7}">
      <dgm:prSet/>
      <dgm:spPr/>
      <dgm:t>
        <a:bodyPr/>
        <a:lstStyle/>
        <a:p>
          <a:endParaRPr kumimoji="1" lang="ja-JP" altLang="en-US"/>
        </a:p>
      </dgm:t>
    </dgm:pt>
    <dgm:pt modelId="{61E17B66-374F-4A82-A206-64D26FFE385D}">
      <dgm:prSet phldrT="[テキスト]" custT="1"/>
      <dgm:spPr/>
      <dgm:t>
        <a:bodyPr/>
        <a:lstStyle/>
        <a:p>
          <a:r>
            <a:rPr lang="ja-JP" altLang="en-US" sz="1600" dirty="0">
              <a:effectLst/>
            </a:rPr>
            <a:t>　　　</a:t>
          </a:r>
          <a:r>
            <a:rPr lang="ja-JP" altLang="en-US" sz="1800" dirty="0">
              <a:effectLst/>
              <a:latin typeface="HG丸ｺﾞｼｯｸM-PRO" panose="020F0600000000000000" pitchFamily="50" charset="-128"/>
              <a:ea typeface="HG丸ｺﾞｼｯｸM-PRO" panose="020F0600000000000000" pitchFamily="50" charset="-128"/>
            </a:rPr>
            <a:t>月曜日</a:t>
          </a:r>
          <a:r>
            <a:rPr lang="ja-JP" altLang="en-US" sz="1800" dirty="0">
              <a:effectLst/>
            </a:rPr>
            <a:t>から土曜日まで</a:t>
          </a:r>
          <a:endParaRPr kumimoji="1" lang="ja-JP" altLang="en-US" sz="1800" dirty="0"/>
        </a:p>
      </dgm:t>
    </dgm:pt>
    <dgm:pt modelId="{AA3EBB8F-D475-4321-9D78-85E6003D03B5}" type="parTrans" cxnId="{5D7F2B2F-0E01-4842-B65B-3E67BE0F6F7D}">
      <dgm:prSet/>
      <dgm:spPr/>
      <dgm:t>
        <a:bodyPr/>
        <a:lstStyle/>
        <a:p>
          <a:endParaRPr kumimoji="1" lang="ja-JP" altLang="en-US"/>
        </a:p>
      </dgm:t>
    </dgm:pt>
    <dgm:pt modelId="{5C945A06-A3E0-45F6-9573-5342696AA98D}" type="sibTrans" cxnId="{5D7F2B2F-0E01-4842-B65B-3E67BE0F6F7D}">
      <dgm:prSet/>
      <dgm:spPr/>
      <dgm:t>
        <a:bodyPr/>
        <a:lstStyle/>
        <a:p>
          <a:endParaRPr kumimoji="1" lang="ja-JP" altLang="en-US"/>
        </a:p>
      </dgm:t>
    </dgm:pt>
    <dgm:pt modelId="{A2657522-0F05-43BB-9F14-BD8EA0A1FF6C}">
      <dgm:prSet phldrT="[テキスト]" custT="1"/>
      <dgm:spPr/>
      <dgm:t>
        <a:bodyPr/>
        <a:lstStyle/>
        <a:p>
          <a:r>
            <a:rPr lang="ja-JP" altLang="en-US" sz="1400" dirty="0">
              <a:effectLst/>
            </a:rPr>
            <a:t>　</a:t>
          </a:r>
          <a:r>
            <a:rPr lang="ja-JP" altLang="en-US" sz="1600" dirty="0">
              <a:effectLst/>
              <a:latin typeface="HG丸ｺﾞｼｯｸM-PRO" panose="020F0600000000000000" pitchFamily="50" charset="-128"/>
              <a:ea typeface="HG丸ｺﾞｼｯｸM-PRO" panose="020F0600000000000000" pitchFamily="50" charset="-128"/>
            </a:rPr>
            <a:t>通常保育　午前７時３０分～午後６時３０分</a:t>
          </a:r>
          <a:endParaRPr lang="en-US" altLang="ja-JP" sz="1600" dirty="0">
            <a:effectLst/>
            <a:latin typeface="HG丸ｺﾞｼｯｸM-PRO" panose="020F0600000000000000" pitchFamily="50" charset="-128"/>
            <a:ea typeface="HG丸ｺﾞｼｯｸM-PRO" panose="020F0600000000000000" pitchFamily="50" charset="-128"/>
          </a:endParaRPr>
        </a:p>
        <a:p>
          <a:r>
            <a:rPr kumimoji="1" lang="ja-JP" altLang="en-US" sz="1600" dirty="0">
              <a:effectLst/>
              <a:latin typeface="HG丸ｺﾞｼｯｸM-PRO" panose="020F0600000000000000" pitchFamily="50" charset="-128"/>
              <a:ea typeface="HG丸ｺﾞｼｯｸM-PRO" panose="020F0600000000000000" pitchFamily="50" charset="-128"/>
            </a:rPr>
            <a:t>　延長保育　午後６時３１分～午後７時３０分</a:t>
          </a:r>
          <a:endParaRPr kumimoji="1" lang="ja-JP" altLang="en-US" sz="1400" dirty="0">
            <a:latin typeface="HG丸ｺﾞｼｯｸM-PRO" panose="020F0600000000000000" pitchFamily="50" charset="-128"/>
            <a:ea typeface="HG丸ｺﾞｼｯｸM-PRO" panose="020F0600000000000000" pitchFamily="50" charset="-128"/>
          </a:endParaRPr>
        </a:p>
      </dgm:t>
    </dgm:pt>
    <dgm:pt modelId="{1F1579D1-6809-4C13-9079-B19E14687F98}" type="parTrans" cxnId="{545A9B52-80CC-4807-80F3-883F0DEDAC2D}">
      <dgm:prSet/>
      <dgm:spPr/>
      <dgm:t>
        <a:bodyPr/>
        <a:lstStyle/>
        <a:p>
          <a:endParaRPr kumimoji="1" lang="ja-JP" altLang="en-US"/>
        </a:p>
      </dgm:t>
    </dgm:pt>
    <dgm:pt modelId="{632E5429-4A3E-49FE-80E8-091B8F1027E8}" type="sibTrans" cxnId="{545A9B52-80CC-4807-80F3-883F0DEDAC2D}">
      <dgm:prSet/>
      <dgm:spPr/>
      <dgm:t>
        <a:bodyPr/>
        <a:lstStyle/>
        <a:p>
          <a:endParaRPr kumimoji="1" lang="ja-JP" altLang="en-US"/>
        </a:p>
      </dgm:t>
    </dgm:pt>
    <dgm:pt modelId="{D393026B-FDD0-4BE3-91B8-7AA432D8ED7F}">
      <dgm:prSet phldrT="[テキスト]" custT="1"/>
      <dgm:spPr/>
      <dgm:t>
        <a:bodyPr/>
        <a:lstStyle/>
        <a:p>
          <a:r>
            <a:rPr lang="ja-JP" altLang="en-US" sz="1400" dirty="0">
              <a:effectLst/>
            </a:rPr>
            <a:t>　</a:t>
          </a:r>
          <a:r>
            <a:rPr lang="ja-JP" altLang="en-US" sz="1600" dirty="0">
              <a:effectLst/>
              <a:latin typeface="HG丸ｺﾞｼｯｸM-PRO" panose="020F0600000000000000" pitchFamily="50" charset="-128"/>
              <a:ea typeface="HG丸ｺﾞｼｯｸM-PRO" panose="020F0600000000000000" pitchFamily="50" charset="-128"/>
            </a:rPr>
            <a:t>日曜日、祝日、年末年始　（１２月２９日から１月３日）</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3E15E640-BC17-4F4D-8782-33664AF31B9C}" type="parTrans" cxnId="{3316BC62-A9F1-40E6-8903-17BF284D5ACA}">
      <dgm:prSet/>
      <dgm:spPr/>
      <dgm:t>
        <a:bodyPr/>
        <a:lstStyle/>
        <a:p>
          <a:endParaRPr kumimoji="1" lang="ja-JP" altLang="en-US"/>
        </a:p>
      </dgm:t>
    </dgm:pt>
    <dgm:pt modelId="{A9C90F12-B17D-4DE4-94F0-8804159398C3}" type="sibTrans" cxnId="{3316BC62-A9F1-40E6-8903-17BF284D5ACA}">
      <dgm:prSet/>
      <dgm:spPr/>
      <dgm:t>
        <a:bodyPr/>
        <a:lstStyle/>
        <a:p>
          <a:endParaRPr kumimoji="1" lang="ja-JP" altLang="en-US"/>
        </a:p>
      </dgm:t>
    </dgm:pt>
    <dgm:pt modelId="{FB288571-D23B-4803-BD67-13D16B63CCE1}">
      <dgm:prSet phldrT="[テキスト]" custT="1"/>
      <dgm:spPr/>
      <dgm:t>
        <a:bodyPr/>
        <a:lstStyle/>
        <a:p>
          <a:r>
            <a:rPr lang="ja-JP" altLang="en-US" sz="1600" dirty="0">
              <a:effectLst/>
            </a:rPr>
            <a:t>開所時間</a:t>
          </a:r>
          <a:endParaRPr kumimoji="1" lang="ja-JP" altLang="en-US" sz="1600" dirty="0"/>
        </a:p>
      </dgm:t>
    </dgm:pt>
    <dgm:pt modelId="{8E4FA0E5-4B62-4B64-B466-313E7CE81DF4}" type="sibTrans" cxnId="{8108B50A-970B-4514-BBE5-59326512C505}">
      <dgm:prSet/>
      <dgm:spPr/>
      <dgm:t>
        <a:bodyPr/>
        <a:lstStyle/>
        <a:p>
          <a:endParaRPr kumimoji="1" lang="ja-JP" altLang="en-US"/>
        </a:p>
      </dgm:t>
    </dgm:pt>
    <dgm:pt modelId="{231DE92F-A2E0-4630-ADD7-29F4768E4C91}" type="parTrans" cxnId="{8108B50A-970B-4514-BBE5-59326512C505}">
      <dgm:prSet/>
      <dgm:spPr/>
      <dgm:t>
        <a:bodyPr/>
        <a:lstStyle/>
        <a:p>
          <a:endParaRPr kumimoji="1" lang="ja-JP" altLang="en-US"/>
        </a:p>
      </dgm:t>
    </dgm:pt>
    <dgm:pt modelId="{02547D0C-0BE4-497B-8ED1-D574FE0FB01E}">
      <dgm:prSet phldrT="[テキスト]" custT="1"/>
      <dgm:spPr/>
      <dgm:t>
        <a:bodyPr/>
        <a:lstStyle/>
        <a:p>
          <a:r>
            <a:rPr lang="ja-JP" altLang="en-US" sz="1600" dirty="0">
              <a:effectLst/>
              <a:latin typeface="HG丸ｺﾞｼｯｸM-PRO" panose="020F0600000000000000" pitchFamily="50" charset="-128"/>
              <a:ea typeface="HG丸ｺﾞｼｯｸM-PRO" panose="020F0600000000000000" pitchFamily="50" charset="-128"/>
            </a:rPr>
            <a:t>休園日</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4678CECA-B754-4D0B-A74E-22D7E15A59AE}" type="sibTrans" cxnId="{7C51C892-7E68-432A-BC23-EE74AC4835C0}">
      <dgm:prSet/>
      <dgm:spPr/>
      <dgm:t>
        <a:bodyPr/>
        <a:lstStyle/>
        <a:p>
          <a:endParaRPr kumimoji="1" lang="ja-JP" altLang="en-US"/>
        </a:p>
      </dgm:t>
    </dgm:pt>
    <dgm:pt modelId="{F4730132-3801-47D7-ABA0-C6AB25939431}" type="parTrans" cxnId="{7C51C892-7E68-432A-BC23-EE74AC4835C0}">
      <dgm:prSet/>
      <dgm:spPr/>
      <dgm:t>
        <a:bodyPr/>
        <a:lstStyle/>
        <a:p>
          <a:endParaRPr kumimoji="1" lang="ja-JP" altLang="en-US"/>
        </a:p>
      </dgm:t>
    </dgm:pt>
    <dgm:pt modelId="{F5B0949F-B2FC-4BA7-B42C-8256665DBE8F}" type="pres">
      <dgm:prSet presAssocID="{56015062-B6DE-4869-95E0-F4024B6EAB37}" presName="Name0" presStyleCnt="0">
        <dgm:presLayoutVars>
          <dgm:chMax/>
          <dgm:chPref val="3"/>
          <dgm:dir/>
          <dgm:animOne val="branch"/>
          <dgm:animLvl val="lvl"/>
        </dgm:presLayoutVars>
      </dgm:prSet>
      <dgm:spPr/>
    </dgm:pt>
    <dgm:pt modelId="{B8F7AE30-E3FC-4A83-922C-345AEE6E4BB9}" type="pres">
      <dgm:prSet presAssocID="{585C0282-3B3B-4156-BECB-F40A48602136}" presName="composite" presStyleCnt="0"/>
      <dgm:spPr/>
    </dgm:pt>
    <dgm:pt modelId="{918951BE-A517-4E33-8C35-E457767A6E73}" type="pres">
      <dgm:prSet presAssocID="{585C0282-3B3B-4156-BECB-F40A48602136}" presName="FirstChild" presStyleLbl="revTx" presStyleIdx="0" presStyleCnt="3" custScaleY="25863" custLinFactNeighborX="-11216" custLinFactNeighborY="-48600">
        <dgm:presLayoutVars>
          <dgm:chMax val="0"/>
          <dgm:chPref val="0"/>
          <dgm:bulletEnabled val="1"/>
        </dgm:presLayoutVars>
      </dgm:prSet>
      <dgm:spPr/>
    </dgm:pt>
    <dgm:pt modelId="{5708F91E-2E00-4A4F-9D51-5BBA1348C47D}" type="pres">
      <dgm:prSet presAssocID="{585C0282-3B3B-4156-BECB-F40A48602136}" presName="Parent" presStyleLbl="alignNode1" presStyleIdx="0" presStyleCnt="3" custScaleX="78833" custScaleY="31081" custLinFactNeighborX="-14025" custLinFactNeighborY="-48131">
        <dgm:presLayoutVars>
          <dgm:chMax val="3"/>
          <dgm:chPref val="3"/>
          <dgm:bulletEnabled val="1"/>
        </dgm:presLayoutVars>
      </dgm:prSet>
      <dgm:spPr/>
    </dgm:pt>
    <dgm:pt modelId="{68624377-8FB8-4C49-A6E0-4CB1D60BA047}" type="pres">
      <dgm:prSet presAssocID="{585C0282-3B3B-4156-BECB-F40A48602136}" presName="Accent" presStyleLbl="parChTrans1D1" presStyleIdx="0" presStyleCnt="3" custLinFactY="-1910561" custLinFactNeighborX="-7" custLinFactNeighborY="-2000000"/>
      <dgm:spPr/>
    </dgm:pt>
    <dgm:pt modelId="{A601CB27-A1BF-407F-8ACC-D3BEF3AF73FC}" type="pres">
      <dgm:prSet presAssocID="{2A25DB09-DF44-418D-BD16-64C73059A17F}" presName="sibTrans" presStyleCnt="0"/>
      <dgm:spPr/>
    </dgm:pt>
    <dgm:pt modelId="{2EAAB63B-4651-4B3F-B433-84EF6D099762}" type="pres">
      <dgm:prSet presAssocID="{FB288571-D23B-4803-BD67-13D16B63CCE1}" presName="composite" presStyleCnt="0"/>
      <dgm:spPr/>
    </dgm:pt>
    <dgm:pt modelId="{4539E435-2BB9-47AB-91E0-4C2ABD61F692}" type="pres">
      <dgm:prSet presAssocID="{FB288571-D23B-4803-BD67-13D16B63CCE1}" presName="FirstChild" presStyleLbl="revTx" presStyleIdx="1" presStyleCnt="3" custScaleX="95353" custScaleY="26617" custLinFactNeighborX="-8749" custLinFactNeighborY="-69199">
        <dgm:presLayoutVars>
          <dgm:chMax val="0"/>
          <dgm:chPref val="0"/>
          <dgm:bulletEnabled val="1"/>
        </dgm:presLayoutVars>
      </dgm:prSet>
      <dgm:spPr/>
    </dgm:pt>
    <dgm:pt modelId="{9DDBABF6-4522-4CED-B82E-5FF91AB9E694}" type="pres">
      <dgm:prSet presAssocID="{FB288571-D23B-4803-BD67-13D16B63CCE1}" presName="Parent" presStyleLbl="alignNode1" presStyleIdx="1" presStyleCnt="3" custScaleX="79019" custScaleY="29315" custLinFactNeighborX="-10519" custLinFactNeighborY="-71621">
        <dgm:presLayoutVars>
          <dgm:chMax val="3"/>
          <dgm:chPref val="3"/>
          <dgm:bulletEnabled val="1"/>
        </dgm:presLayoutVars>
      </dgm:prSet>
      <dgm:spPr/>
    </dgm:pt>
    <dgm:pt modelId="{C80AB18E-E3D7-43D1-ABDD-5352146AAFCC}" type="pres">
      <dgm:prSet presAssocID="{FB288571-D23B-4803-BD67-13D16B63CCE1}" presName="Accent" presStyleLbl="parChTrans1D1" presStyleIdx="1" presStyleCnt="3" custLinFactY="-265194" custLinFactNeighborX="17" custLinFactNeighborY="-300000"/>
      <dgm:spPr/>
    </dgm:pt>
    <dgm:pt modelId="{97F71612-5B79-4F8E-A9B2-70682DCB9552}" type="pres">
      <dgm:prSet presAssocID="{8E4FA0E5-4B62-4B64-B466-313E7CE81DF4}" presName="sibTrans" presStyleCnt="0"/>
      <dgm:spPr/>
    </dgm:pt>
    <dgm:pt modelId="{766C963F-9EA3-4CD9-A628-47A513664028}" type="pres">
      <dgm:prSet presAssocID="{02547D0C-0BE4-497B-8ED1-D574FE0FB01E}" presName="composite" presStyleCnt="0"/>
      <dgm:spPr/>
    </dgm:pt>
    <dgm:pt modelId="{BFC9D77E-EAD7-4C29-BBF4-6663D38548F1}" type="pres">
      <dgm:prSet presAssocID="{02547D0C-0BE4-497B-8ED1-D574FE0FB01E}" presName="FirstChild" presStyleLbl="revTx" presStyleIdx="2" presStyleCnt="3" custScaleX="106874" custScaleY="21254" custLinFactNeighborX="-1270" custLinFactNeighborY="19584">
        <dgm:presLayoutVars>
          <dgm:chMax val="0"/>
          <dgm:chPref val="0"/>
          <dgm:bulletEnabled val="1"/>
        </dgm:presLayoutVars>
      </dgm:prSet>
      <dgm:spPr/>
    </dgm:pt>
    <dgm:pt modelId="{291F651D-4A58-4020-9DDA-F49F7F439F91}" type="pres">
      <dgm:prSet presAssocID="{02547D0C-0BE4-497B-8ED1-D574FE0FB01E}" presName="Parent" presStyleLbl="alignNode1" presStyleIdx="2" presStyleCnt="3" custScaleX="82480" custScaleY="30418" custLinFactNeighborX="-11656" custLinFactNeighborY="19952">
        <dgm:presLayoutVars>
          <dgm:chMax val="3"/>
          <dgm:chPref val="3"/>
          <dgm:bulletEnabled val="1"/>
        </dgm:presLayoutVars>
      </dgm:prSet>
      <dgm:spPr/>
    </dgm:pt>
    <dgm:pt modelId="{144C55F9-40ED-46BB-BA40-144101635B4F}" type="pres">
      <dgm:prSet presAssocID="{02547D0C-0BE4-497B-8ED1-D574FE0FB01E}" presName="Accent" presStyleLbl="parChTrans1D1" presStyleIdx="2" presStyleCnt="3" custLinFactY="-347857" custLinFactNeighborX="1289" custLinFactNeighborY="-400000"/>
      <dgm:spPr/>
    </dgm:pt>
  </dgm:ptLst>
  <dgm:cxnLst>
    <dgm:cxn modelId="{6C51F108-A45D-4F2A-B06E-4B2F6B0D8D34}" type="presOf" srcId="{61E17B66-374F-4A82-A206-64D26FFE385D}" destId="{918951BE-A517-4E33-8C35-E457767A6E73}" srcOrd="0" destOrd="0" presId="urn:microsoft.com/office/officeart/2011/layout/TabList"/>
    <dgm:cxn modelId="{8108B50A-970B-4514-BBE5-59326512C505}" srcId="{56015062-B6DE-4869-95E0-F4024B6EAB37}" destId="{FB288571-D23B-4803-BD67-13D16B63CCE1}" srcOrd="1" destOrd="0" parTransId="{231DE92F-A2E0-4630-ADD7-29F4768E4C91}" sibTransId="{8E4FA0E5-4B62-4B64-B466-313E7CE81DF4}"/>
    <dgm:cxn modelId="{AC01E02C-2643-4854-BD34-96DE2EFFB16A}" type="presOf" srcId="{FB288571-D23B-4803-BD67-13D16B63CCE1}" destId="{9DDBABF6-4522-4CED-B82E-5FF91AB9E694}" srcOrd="0" destOrd="0" presId="urn:microsoft.com/office/officeart/2011/layout/TabList"/>
    <dgm:cxn modelId="{5D7F2B2F-0E01-4842-B65B-3E67BE0F6F7D}" srcId="{585C0282-3B3B-4156-BECB-F40A48602136}" destId="{61E17B66-374F-4A82-A206-64D26FFE385D}" srcOrd="0" destOrd="0" parTransId="{AA3EBB8F-D475-4321-9D78-85E6003D03B5}" sibTransId="{5C945A06-A3E0-45F6-9573-5342696AA98D}"/>
    <dgm:cxn modelId="{3316BC62-A9F1-40E6-8903-17BF284D5ACA}" srcId="{02547D0C-0BE4-497B-8ED1-D574FE0FB01E}" destId="{D393026B-FDD0-4BE3-91B8-7AA432D8ED7F}" srcOrd="0" destOrd="0" parTransId="{3E15E640-BC17-4F4D-8782-33664AF31B9C}" sibTransId="{A9C90F12-B17D-4DE4-94F0-8804159398C3}"/>
    <dgm:cxn modelId="{68C2A343-16B0-4A3E-973A-E60DB8EBB204}" type="presOf" srcId="{02547D0C-0BE4-497B-8ED1-D574FE0FB01E}" destId="{291F651D-4A58-4020-9DDA-F49F7F439F91}" srcOrd="0" destOrd="0" presId="urn:microsoft.com/office/officeart/2011/layout/TabList"/>
    <dgm:cxn modelId="{545A9B52-80CC-4807-80F3-883F0DEDAC2D}" srcId="{FB288571-D23B-4803-BD67-13D16B63CCE1}" destId="{A2657522-0F05-43BB-9F14-BD8EA0A1FF6C}" srcOrd="0" destOrd="0" parTransId="{1F1579D1-6809-4C13-9079-B19E14687F98}" sibTransId="{632E5429-4A3E-49FE-80E8-091B8F1027E8}"/>
    <dgm:cxn modelId="{778E8681-5BF8-4FE8-BFE8-19911BD7F8D7}" srcId="{56015062-B6DE-4869-95E0-F4024B6EAB37}" destId="{585C0282-3B3B-4156-BECB-F40A48602136}" srcOrd="0" destOrd="0" parTransId="{2E9B577B-4A76-4967-B5FF-0DDBE1B4698F}" sibTransId="{2A25DB09-DF44-418D-BD16-64C73059A17F}"/>
    <dgm:cxn modelId="{7C51C892-7E68-432A-BC23-EE74AC4835C0}" srcId="{56015062-B6DE-4869-95E0-F4024B6EAB37}" destId="{02547D0C-0BE4-497B-8ED1-D574FE0FB01E}" srcOrd="2" destOrd="0" parTransId="{F4730132-3801-47D7-ABA0-C6AB25939431}" sibTransId="{4678CECA-B754-4D0B-A74E-22D7E15A59AE}"/>
    <dgm:cxn modelId="{ECA3D5D8-B438-46DF-A4B3-E4DB1CC35617}" type="presOf" srcId="{585C0282-3B3B-4156-BECB-F40A48602136}" destId="{5708F91E-2E00-4A4F-9D51-5BBA1348C47D}" srcOrd="0" destOrd="0" presId="urn:microsoft.com/office/officeart/2011/layout/TabList"/>
    <dgm:cxn modelId="{8CB882DF-2504-4F36-839F-57A1331C7BD1}" type="presOf" srcId="{A2657522-0F05-43BB-9F14-BD8EA0A1FF6C}" destId="{4539E435-2BB9-47AB-91E0-4C2ABD61F692}" srcOrd="0" destOrd="0" presId="urn:microsoft.com/office/officeart/2011/layout/TabList"/>
    <dgm:cxn modelId="{EE84DDEE-6552-4F09-B1D2-8B5EB6C6D1AD}" type="presOf" srcId="{56015062-B6DE-4869-95E0-F4024B6EAB37}" destId="{F5B0949F-B2FC-4BA7-B42C-8256665DBE8F}" srcOrd="0" destOrd="0" presId="urn:microsoft.com/office/officeart/2011/layout/TabList"/>
    <dgm:cxn modelId="{24F6BCFC-B53B-4DA8-8597-E70AAFC466E8}" type="presOf" srcId="{D393026B-FDD0-4BE3-91B8-7AA432D8ED7F}" destId="{BFC9D77E-EAD7-4C29-BBF4-6663D38548F1}" srcOrd="0" destOrd="0" presId="urn:microsoft.com/office/officeart/2011/layout/TabList"/>
    <dgm:cxn modelId="{09A9902B-2B6F-42F4-83C8-C6502BB83412}" type="presParOf" srcId="{F5B0949F-B2FC-4BA7-B42C-8256665DBE8F}" destId="{B8F7AE30-E3FC-4A83-922C-345AEE6E4BB9}" srcOrd="0" destOrd="0" presId="urn:microsoft.com/office/officeart/2011/layout/TabList"/>
    <dgm:cxn modelId="{48D13E70-17CC-4B02-B39F-BEDFD2BF4A35}" type="presParOf" srcId="{B8F7AE30-E3FC-4A83-922C-345AEE6E4BB9}" destId="{918951BE-A517-4E33-8C35-E457767A6E73}" srcOrd="0" destOrd="0" presId="urn:microsoft.com/office/officeart/2011/layout/TabList"/>
    <dgm:cxn modelId="{C4C20E79-7331-46D0-8C36-1FE7E7C80EB2}" type="presParOf" srcId="{B8F7AE30-E3FC-4A83-922C-345AEE6E4BB9}" destId="{5708F91E-2E00-4A4F-9D51-5BBA1348C47D}" srcOrd="1" destOrd="0" presId="urn:microsoft.com/office/officeart/2011/layout/TabList"/>
    <dgm:cxn modelId="{1E245676-2CE8-456F-BC4C-FBCDFB771C62}" type="presParOf" srcId="{B8F7AE30-E3FC-4A83-922C-345AEE6E4BB9}" destId="{68624377-8FB8-4C49-A6E0-4CB1D60BA047}" srcOrd="2" destOrd="0" presId="urn:microsoft.com/office/officeart/2011/layout/TabList"/>
    <dgm:cxn modelId="{E12A1828-7EAC-4619-B836-1F17B1E3D161}" type="presParOf" srcId="{F5B0949F-B2FC-4BA7-B42C-8256665DBE8F}" destId="{A601CB27-A1BF-407F-8ACC-D3BEF3AF73FC}" srcOrd="1" destOrd="0" presId="urn:microsoft.com/office/officeart/2011/layout/TabList"/>
    <dgm:cxn modelId="{DF853B5A-E222-47D0-90B4-4BF163C96183}" type="presParOf" srcId="{F5B0949F-B2FC-4BA7-B42C-8256665DBE8F}" destId="{2EAAB63B-4651-4B3F-B433-84EF6D099762}" srcOrd="2" destOrd="0" presId="urn:microsoft.com/office/officeart/2011/layout/TabList"/>
    <dgm:cxn modelId="{FBC7E14B-B295-4179-8878-C7EED73FEE70}" type="presParOf" srcId="{2EAAB63B-4651-4B3F-B433-84EF6D099762}" destId="{4539E435-2BB9-47AB-91E0-4C2ABD61F692}" srcOrd="0" destOrd="0" presId="urn:microsoft.com/office/officeart/2011/layout/TabList"/>
    <dgm:cxn modelId="{41479C07-FDA8-4EFD-B93D-FC61DEECE8CA}" type="presParOf" srcId="{2EAAB63B-4651-4B3F-B433-84EF6D099762}" destId="{9DDBABF6-4522-4CED-B82E-5FF91AB9E694}" srcOrd="1" destOrd="0" presId="urn:microsoft.com/office/officeart/2011/layout/TabList"/>
    <dgm:cxn modelId="{09C10F3C-20CE-4ED8-B9C0-23FAAEEE03CA}" type="presParOf" srcId="{2EAAB63B-4651-4B3F-B433-84EF6D099762}" destId="{C80AB18E-E3D7-43D1-ABDD-5352146AAFCC}" srcOrd="2" destOrd="0" presId="urn:microsoft.com/office/officeart/2011/layout/TabList"/>
    <dgm:cxn modelId="{7D750141-9E3B-4871-98BA-323CFBF135EB}" type="presParOf" srcId="{F5B0949F-B2FC-4BA7-B42C-8256665DBE8F}" destId="{97F71612-5B79-4F8E-A9B2-70682DCB9552}" srcOrd="3" destOrd="0" presId="urn:microsoft.com/office/officeart/2011/layout/TabList"/>
    <dgm:cxn modelId="{3F7739EA-C1E8-48D7-A9E5-94F8741AC1B0}" type="presParOf" srcId="{F5B0949F-B2FC-4BA7-B42C-8256665DBE8F}" destId="{766C963F-9EA3-4CD9-A628-47A513664028}" srcOrd="4" destOrd="0" presId="urn:microsoft.com/office/officeart/2011/layout/TabList"/>
    <dgm:cxn modelId="{CE33568E-B978-4C50-A28B-1E8BCF4EB6D5}" type="presParOf" srcId="{766C963F-9EA3-4CD9-A628-47A513664028}" destId="{BFC9D77E-EAD7-4C29-BBF4-6663D38548F1}" srcOrd="0" destOrd="0" presId="urn:microsoft.com/office/officeart/2011/layout/TabList"/>
    <dgm:cxn modelId="{435399D5-5294-4F68-A6ED-09B48500F16C}" type="presParOf" srcId="{766C963F-9EA3-4CD9-A628-47A513664028}" destId="{291F651D-4A58-4020-9DDA-F49F7F439F91}" srcOrd="1" destOrd="0" presId="urn:microsoft.com/office/officeart/2011/layout/TabList"/>
    <dgm:cxn modelId="{56B8473D-6254-4D6C-8274-069C37164055}" type="presParOf" srcId="{766C963F-9EA3-4CD9-A628-47A513664028}" destId="{144C55F9-40ED-46BB-BA40-144101635B4F}"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C55F9-40ED-46BB-BA40-144101635B4F}">
      <dsp:nvSpPr>
        <dsp:cNvPr id="0" name=""/>
        <dsp:cNvSpPr/>
      </dsp:nvSpPr>
      <dsp:spPr>
        <a:xfrm>
          <a:off x="0" y="4051332"/>
          <a:ext cx="79200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0AB18E-E3D7-43D1-ABDD-5352146AAFCC}">
      <dsp:nvSpPr>
        <dsp:cNvPr id="0" name=""/>
        <dsp:cNvSpPr/>
      </dsp:nvSpPr>
      <dsp:spPr>
        <a:xfrm>
          <a:off x="0" y="2917470"/>
          <a:ext cx="79200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24377-8FB8-4C49-A6E0-4CB1D60BA047}">
      <dsp:nvSpPr>
        <dsp:cNvPr id="0" name=""/>
        <dsp:cNvSpPr/>
      </dsp:nvSpPr>
      <dsp:spPr>
        <a:xfrm>
          <a:off x="0" y="522940"/>
          <a:ext cx="79200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951BE-A517-4E33-8C35-E457767A6E73}">
      <dsp:nvSpPr>
        <dsp:cNvPr id="0" name=""/>
        <dsp:cNvSpPr/>
      </dsp:nvSpPr>
      <dsp:spPr>
        <a:xfrm>
          <a:off x="1401852" y="25068"/>
          <a:ext cx="5860800" cy="44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ja-JP" altLang="en-US" sz="1600" kern="1200" dirty="0">
              <a:effectLst/>
            </a:rPr>
            <a:t>　　　</a:t>
          </a:r>
          <a:r>
            <a:rPr lang="ja-JP" altLang="en-US" sz="1800" kern="1200" dirty="0">
              <a:effectLst/>
              <a:latin typeface="HG丸ｺﾞｼｯｸM-PRO" panose="020F0600000000000000" pitchFamily="50" charset="-128"/>
              <a:ea typeface="HG丸ｺﾞｼｯｸM-PRO" panose="020F0600000000000000" pitchFamily="50" charset="-128"/>
            </a:rPr>
            <a:t>月曜日</a:t>
          </a:r>
          <a:r>
            <a:rPr lang="ja-JP" altLang="en-US" sz="1800" kern="1200" dirty="0">
              <a:effectLst/>
            </a:rPr>
            <a:t>から土曜日まで</a:t>
          </a:r>
          <a:endParaRPr kumimoji="1" lang="ja-JP" altLang="en-US" sz="1800" kern="1200" dirty="0"/>
        </a:p>
      </dsp:txBody>
      <dsp:txXfrm>
        <a:off x="1401852" y="25068"/>
        <a:ext cx="5860800" cy="441906"/>
      </dsp:txXfrm>
    </dsp:sp>
    <dsp:sp modelId="{5708F91E-2E00-4A4F-9D51-5BBA1348C47D}">
      <dsp:nvSpPr>
        <dsp:cNvPr id="0" name=""/>
        <dsp:cNvSpPr/>
      </dsp:nvSpPr>
      <dsp:spPr>
        <a:xfrm>
          <a:off x="0" y="0"/>
          <a:ext cx="1623329" cy="5310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effectLst/>
              <a:latin typeface="HG丸ｺﾞｼｯｸM-PRO" panose="020F0600000000000000" pitchFamily="50" charset="-128"/>
              <a:ea typeface="HG丸ｺﾞｼｯｸM-PRO" panose="020F0600000000000000" pitchFamily="50" charset="-128"/>
            </a:rPr>
            <a:t>開園日</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25929" y="25929"/>
        <a:ext cx="1571471" cy="505134"/>
      </dsp:txXfrm>
    </dsp:sp>
    <dsp:sp modelId="{4539E435-2BB9-47AB-91E0-4C2ABD61F692}">
      <dsp:nvSpPr>
        <dsp:cNvPr id="0" name=""/>
        <dsp:cNvSpPr/>
      </dsp:nvSpPr>
      <dsp:spPr>
        <a:xfrm>
          <a:off x="1682614" y="856860"/>
          <a:ext cx="5588448" cy="45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ja-JP" altLang="en-US" sz="1400" kern="1200" dirty="0">
              <a:effectLst/>
            </a:rPr>
            <a:t>　</a:t>
          </a:r>
          <a:r>
            <a:rPr lang="ja-JP" altLang="en-US" sz="1600" kern="1200" dirty="0">
              <a:effectLst/>
              <a:latin typeface="HG丸ｺﾞｼｯｸM-PRO" panose="020F0600000000000000" pitchFamily="50" charset="-128"/>
              <a:ea typeface="HG丸ｺﾞｼｯｸM-PRO" panose="020F0600000000000000" pitchFamily="50" charset="-128"/>
            </a:rPr>
            <a:t>通常保育　午前７時３０分～午後６時３０分</a:t>
          </a:r>
          <a:endParaRPr lang="en-US" altLang="ja-JP" sz="1600" kern="1200" dirty="0">
            <a:effectLst/>
            <a:latin typeface="HG丸ｺﾞｼｯｸM-PRO" panose="020F0600000000000000" pitchFamily="50" charset="-128"/>
            <a:ea typeface="HG丸ｺﾞｼｯｸM-PRO" panose="020F0600000000000000" pitchFamily="50" charset="-128"/>
          </a:endParaRPr>
        </a:p>
        <a:p>
          <a:pPr marL="0" lvl="0" indent="0" algn="l" defTabSz="622300">
            <a:lnSpc>
              <a:spcPct val="90000"/>
            </a:lnSpc>
            <a:spcBef>
              <a:spcPct val="0"/>
            </a:spcBef>
            <a:spcAft>
              <a:spcPct val="35000"/>
            </a:spcAft>
            <a:buNone/>
          </a:pPr>
          <a:r>
            <a:rPr kumimoji="1" lang="ja-JP" altLang="en-US" sz="1600" kern="1200" dirty="0">
              <a:effectLst/>
              <a:latin typeface="HG丸ｺﾞｼｯｸM-PRO" panose="020F0600000000000000" pitchFamily="50" charset="-128"/>
              <a:ea typeface="HG丸ｺﾞｼｯｸM-PRO" panose="020F0600000000000000" pitchFamily="50" charset="-128"/>
            </a:rPr>
            <a:t>　延長保育　午後６時３１分～午後７時３０分</a:t>
          </a:r>
          <a:endParaRPr kumimoji="1" lang="ja-JP" altLang="en-US" sz="1400" kern="1200" dirty="0">
            <a:latin typeface="HG丸ｺﾞｼｯｸM-PRO" panose="020F0600000000000000" pitchFamily="50" charset="-128"/>
            <a:ea typeface="HG丸ｺﾞｼｯｸM-PRO" panose="020F0600000000000000" pitchFamily="50" charset="-128"/>
          </a:endParaRPr>
        </a:p>
      </dsp:txBody>
      <dsp:txXfrm>
        <a:off x="1682614" y="856860"/>
        <a:ext cx="5588448" cy="454789"/>
      </dsp:txXfrm>
    </dsp:sp>
    <dsp:sp modelId="{9DDBABF6-4522-4CED-B82E-5FF91AB9E694}">
      <dsp:nvSpPr>
        <dsp:cNvPr id="0" name=""/>
        <dsp:cNvSpPr/>
      </dsp:nvSpPr>
      <dsp:spPr>
        <a:xfrm>
          <a:off x="0" y="792428"/>
          <a:ext cx="1627159" cy="50088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effectLst/>
            </a:rPr>
            <a:t>開所時間</a:t>
          </a:r>
          <a:endParaRPr kumimoji="1" lang="ja-JP" altLang="en-US" sz="1600" kern="1200" dirty="0"/>
        </a:p>
      </dsp:txBody>
      <dsp:txXfrm>
        <a:off x="24456" y="816884"/>
        <a:ext cx="1578247" cy="476432"/>
      </dsp:txXfrm>
    </dsp:sp>
    <dsp:sp modelId="{BFC9D77E-EAD7-4C29-BBF4-6663D38548F1}">
      <dsp:nvSpPr>
        <dsp:cNvPr id="0" name=""/>
        <dsp:cNvSpPr/>
      </dsp:nvSpPr>
      <dsp:spPr>
        <a:xfrm>
          <a:off x="1682614" y="3619282"/>
          <a:ext cx="6263671" cy="36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ja-JP" altLang="en-US" sz="1400" kern="1200" dirty="0">
              <a:effectLst/>
            </a:rPr>
            <a:t>　</a:t>
          </a:r>
          <a:r>
            <a:rPr lang="ja-JP" altLang="en-US" sz="1600" kern="1200" dirty="0">
              <a:effectLst/>
              <a:latin typeface="HG丸ｺﾞｼｯｸM-PRO" panose="020F0600000000000000" pitchFamily="50" charset="-128"/>
              <a:ea typeface="HG丸ｺﾞｼｯｸM-PRO" panose="020F0600000000000000" pitchFamily="50" charset="-128"/>
            </a:rPr>
            <a:t>日曜日、祝日、年末年始　（１２月２９日から１月３日）</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1682614" y="3619282"/>
        <a:ext cx="6263671" cy="363154"/>
      </dsp:txXfrm>
    </dsp:sp>
    <dsp:sp modelId="{291F651D-4A58-4020-9DDA-F49F7F439F91}">
      <dsp:nvSpPr>
        <dsp:cNvPr id="0" name=""/>
        <dsp:cNvSpPr/>
      </dsp:nvSpPr>
      <dsp:spPr>
        <a:xfrm>
          <a:off x="0" y="3547280"/>
          <a:ext cx="1698428" cy="51973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effectLst/>
              <a:latin typeface="HG丸ｺﾞｼｯｸM-PRO" panose="020F0600000000000000" pitchFamily="50" charset="-128"/>
              <a:ea typeface="HG丸ｺﾞｼｯｸM-PRO" panose="020F0600000000000000" pitchFamily="50" charset="-128"/>
            </a:rPr>
            <a:t>休園日</a:t>
          </a: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25376" y="3572656"/>
        <a:ext cx="1647676" cy="49435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BA1C3F06-C05B-48A6-9A06-D73843851923}" type="datetimeFigureOut">
              <a:rPr kumimoji="1" lang="ja-JP" altLang="en-US" smtClean="0"/>
              <a:t>2025/1/21</a:t>
            </a:fld>
            <a:endParaRPr kumimoji="1" lang="ja-JP" altLang="en-US"/>
          </a:p>
        </p:txBody>
      </p:sp>
      <p:sp>
        <p:nvSpPr>
          <p:cNvPr id="4" name="フッター プレースホルダー 3"/>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3FF2B84D-C5CC-4351-8F22-A37B4DEDFA1E}" type="slidenum">
              <a:rPr kumimoji="1" lang="ja-JP" altLang="en-US" smtClean="0"/>
              <a:t>‹#›</a:t>
            </a:fld>
            <a:endParaRPr kumimoji="1" lang="ja-JP" altLang="en-US"/>
          </a:p>
        </p:txBody>
      </p:sp>
    </p:spTree>
    <p:extLst>
      <p:ext uri="{BB962C8B-B14F-4D97-AF65-F5344CB8AC3E}">
        <p14:creationId xmlns:p14="http://schemas.microsoft.com/office/powerpoint/2010/main" val="55039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790"/>
          </a:xfrm>
          <a:prstGeom prst="rect">
            <a:avLst/>
          </a:prstGeom>
        </p:spPr>
        <p:txBody>
          <a:bodyPr vert="horz" lIns="90763" tIns="45382" rIns="90763" bIns="4538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626" y="0"/>
            <a:ext cx="2919565" cy="493790"/>
          </a:xfrm>
          <a:prstGeom prst="rect">
            <a:avLst/>
          </a:prstGeom>
        </p:spPr>
        <p:txBody>
          <a:bodyPr vert="horz" lIns="90763" tIns="45382" rIns="90763" bIns="45382" rtlCol="0"/>
          <a:lstStyle>
            <a:lvl1pPr algn="r" fontAlgn="auto">
              <a:spcBef>
                <a:spcPts val="0"/>
              </a:spcBef>
              <a:spcAft>
                <a:spcPts val="0"/>
              </a:spcAft>
              <a:defRPr sz="1200">
                <a:latin typeface="+mn-lt"/>
                <a:ea typeface="+mn-ea"/>
              </a:defRPr>
            </a:lvl1pPr>
          </a:lstStyle>
          <a:p>
            <a:pPr>
              <a:defRPr/>
            </a:pPr>
            <a:fld id="{00FFBC4E-3F76-4194-9121-98D717950B7E}" type="datetimeFigureOut">
              <a:rPr lang="ja-JP" altLang="en-US"/>
              <a:pPr>
                <a:defRPr/>
              </a:pPr>
              <a:t>2025/1/21</a:t>
            </a:fld>
            <a:endParaRPr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pPr lvl="0"/>
            <a:endParaRPr lang="ja-JP" altLang="en-US" noProof="0"/>
          </a:p>
        </p:txBody>
      </p:sp>
      <p:sp>
        <p:nvSpPr>
          <p:cNvPr id="5" name="ノート プレースホルダー 4"/>
          <p:cNvSpPr>
            <a:spLocks noGrp="1"/>
          </p:cNvSpPr>
          <p:nvPr>
            <p:ph type="body" sz="quarter" idx="3"/>
          </p:nvPr>
        </p:nvSpPr>
        <p:spPr>
          <a:xfrm>
            <a:off x="673262" y="4687053"/>
            <a:ext cx="5389240" cy="4439368"/>
          </a:xfrm>
          <a:prstGeom prst="rect">
            <a:avLst/>
          </a:prstGeom>
        </p:spPr>
        <p:txBody>
          <a:bodyPr vert="horz" lIns="90763" tIns="45382" rIns="90763" bIns="4538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0946"/>
            <a:ext cx="2919565" cy="493790"/>
          </a:xfrm>
          <a:prstGeom prst="rect">
            <a:avLst/>
          </a:prstGeom>
        </p:spPr>
        <p:txBody>
          <a:bodyPr vert="horz" lIns="90763" tIns="45382" rIns="90763" bIns="4538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626" y="9370946"/>
            <a:ext cx="2919565" cy="493790"/>
          </a:xfrm>
          <a:prstGeom prst="rect">
            <a:avLst/>
          </a:prstGeom>
        </p:spPr>
        <p:txBody>
          <a:bodyPr vert="horz" lIns="90763" tIns="45382" rIns="90763" bIns="45382" rtlCol="0" anchor="b"/>
          <a:lstStyle>
            <a:lvl1pPr algn="r" fontAlgn="auto">
              <a:spcBef>
                <a:spcPts val="0"/>
              </a:spcBef>
              <a:spcAft>
                <a:spcPts val="0"/>
              </a:spcAft>
              <a:defRPr sz="1200">
                <a:latin typeface="+mn-lt"/>
                <a:ea typeface="+mn-ea"/>
              </a:defRPr>
            </a:lvl1pPr>
          </a:lstStyle>
          <a:p>
            <a:pPr>
              <a:defRPr/>
            </a:pPr>
            <a:fld id="{B8F78322-59D0-4CE6-833D-DB8568B9EE02}" type="slidenum">
              <a:rPr lang="ja-JP" altLang="en-US"/>
              <a:pPr>
                <a:defRPr/>
              </a:pPr>
              <a:t>‹#›</a:t>
            </a:fld>
            <a:endParaRPr lang="ja-JP" altLang="en-US"/>
          </a:p>
        </p:txBody>
      </p:sp>
    </p:spTree>
    <p:extLst>
      <p:ext uri="{BB962C8B-B14F-4D97-AF65-F5344CB8AC3E}">
        <p14:creationId xmlns:p14="http://schemas.microsoft.com/office/powerpoint/2010/main" val="4261300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8F78322-59D0-4CE6-833D-DB8568B9EE02}" type="slidenum">
              <a:rPr lang="ja-JP" altLang="en-US" smtClean="0"/>
              <a:pPr>
                <a:defRPr/>
              </a:pPr>
              <a:t>1</a:t>
            </a:fld>
            <a:endParaRPr lang="ja-JP" altLang="en-US"/>
          </a:p>
        </p:txBody>
      </p:sp>
    </p:spTree>
    <p:extLst>
      <p:ext uri="{BB962C8B-B14F-4D97-AF65-F5344CB8AC3E}">
        <p14:creationId xmlns:p14="http://schemas.microsoft.com/office/powerpoint/2010/main" val="175480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AE652-6E5B-4E8B-81A4-03C4F45AA996}" type="slidenum">
              <a:rPr lang="ja-JP" altLang="en-US"/>
              <a:pPr fontAlgn="base">
                <a:spcBef>
                  <a:spcPct val="0"/>
                </a:spcBef>
                <a:spcAft>
                  <a:spcPct val="0"/>
                </a:spcAft>
                <a:defRPr/>
              </a:pPr>
              <a:t>3</a:t>
            </a:fld>
            <a:endParaRPr lang="en-US" altLang="ja-JP"/>
          </a:p>
        </p:txBody>
      </p:sp>
    </p:spTree>
    <p:extLst>
      <p:ext uri="{BB962C8B-B14F-4D97-AF65-F5344CB8AC3E}">
        <p14:creationId xmlns:p14="http://schemas.microsoft.com/office/powerpoint/2010/main" val="17824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AE652-6E5B-4E8B-81A4-03C4F45AA996}" type="slidenum">
              <a:rPr lang="ja-JP" altLang="en-US"/>
              <a:pPr fontAlgn="base">
                <a:spcBef>
                  <a:spcPct val="0"/>
                </a:spcBef>
                <a:spcAft>
                  <a:spcPct val="0"/>
                </a:spcAft>
                <a:defRPr/>
              </a:pPr>
              <a:t>4</a:t>
            </a:fld>
            <a:endParaRPr lang="en-US" altLang="ja-JP"/>
          </a:p>
        </p:txBody>
      </p:sp>
    </p:spTree>
    <p:extLst>
      <p:ext uri="{BB962C8B-B14F-4D97-AF65-F5344CB8AC3E}">
        <p14:creationId xmlns:p14="http://schemas.microsoft.com/office/powerpoint/2010/main" val="214995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AE652-6E5B-4E8B-81A4-03C4F45AA996}" type="slidenum">
              <a:rPr lang="ja-JP" altLang="en-US"/>
              <a:pPr fontAlgn="base">
                <a:spcBef>
                  <a:spcPct val="0"/>
                </a:spcBef>
                <a:spcAft>
                  <a:spcPct val="0"/>
                </a:spcAft>
                <a:defRPr/>
              </a:pPr>
              <a:t>6</a:t>
            </a:fld>
            <a:endParaRPr lang="en-US" altLang="ja-JP"/>
          </a:p>
        </p:txBody>
      </p:sp>
    </p:spTree>
    <p:extLst>
      <p:ext uri="{BB962C8B-B14F-4D97-AF65-F5344CB8AC3E}">
        <p14:creationId xmlns:p14="http://schemas.microsoft.com/office/powerpoint/2010/main" val="75639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AE652-6E5B-4E8B-81A4-03C4F45AA996}" type="slidenum">
              <a:rPr lang="ja-JP" altLang="en-US"/>
              <a:pPr fontAlgn="base">
                <a:spcBef>
                  <a:spcPct val="0"/>
                </a:spcBef>
                <a:spcAft>
                  <a:spcPct val="0"/>
                </a:spcAft>
                <a:defRPr/>
              </a:pPr>
              <a:t>7</a:t>
            </a:fld>
            <a:endParaRPr lang="en-US" altLang="ja-JP"/>
          </a:p>
        </p:txBody>
      </p:sp>
    </p:spTree>
    <p:extLst>
      <p:ext uri="{BB962C8B-B14F-4D97-AF65-F5344CB8AC3E}">
        <p14:creationId xmlns:p14="http://schemas.microsoft.com/office/powerpoint/2010/main" val="45751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1"/>
      </p:bgRef>
    </p:bg>
    <p:spTree>
      <p:nvGrpSpPr>
        <p:cNvPr id="1" name=""/>
        <p:cNvGrpSpPr/>
        <p:nvPr/>
      </p:nvGrpSpPr>
      <p:grpSpPr>
        <a:xfrm>
          <a:off x="0" y="0"/>
          <a:ext cx="0" cy="0"/>
          <a:chOff x="0" y="0"/>
          <a:chExt cx="0" cy="0"/>
        </a:xfrm>
      </p:grpSpPr>
      <p:sp useBgFill="1">
        <p:nvSpPr>
          <p:cNvPr id="4" name="正方形/長方形 11"/>
          <p:cNvSpPr/>
          <p:nvPr userDrawn="1"/>
        </p:nvSpPr>
        <p:spPr>
          <a:xfrm>
            <a:off x="0" y="0"/>
            <a:ext cx="9144000" cy="6858000"/>
          </a:xfrm>
          <a:prstGeom prst="rect">
            <a:avLst/>
          </a:prstGeom>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ja-JP" altLang="en-US" dirty="0"/>
              <a:t>マスター タイトルの書式設定</a:t>
            </a:r>
            <a:endParaRPr lang="en-US" dirty="0"/>
          </a:p>
        </p:txBody>
      </p:sp>
      <p:sp>
        <p:nvSpPr>
          <p:cNvPr id="10" name="日付プレースホルダー 27"/>
          <p:cNvSpPr>
            <a:spLocks noGrp="1"/>
          </p:cNvSpPr>
          <p:nvPr>
            <p:ph type="dt" sz="half" idx="10"/>
          </p:nvPr>
        </p:nvSpPr>
        <p:spPr/>
        <p:txBody>
          <a:bodyPr/>
          <a:lstStyle>
            <a:lvl1pPr>
              <a:defRPr/>
            </a:lvl1pPr>
          </a:lstStyle>
          <a:p>
            <a:pPr>
              <a:defRPr/>
            </a:pPr>
            <a:fld id="{45493902-E270-4773-9F16-6E2A5B44EA91}" type="datetimeFigureOut">
              <a:rPr lang="ja-JP" altLang="en-US"/>
              <a:pPr>
                <a:defRPr/>
              </a:pPr>
              <a:t>2025/1/21</a:t>
            </a:fld>
            <a:endParaRPr lang="ja-JP" altLang="en-US"/>
          </a:p>
        </p:txBody>
      </p:sp>
      <p:sp>
        <p:nvSpPr>
          <p:cNvPr id="11" name="フッター プレースホルダー 16"/>
          <p:cNvSpPr>
            <a:spLocks noGrp="1"/>
          </p:cNvSpPr>
          <p:nvPr>
            <p:ph type="ftr" sz="quarter" idx="11"/>
          </p:nvPr>
        </p:nvSpPr>
        <p:spPr/>
        <p:txBody>
          <a:bodyPr/>
          <a:lstStyle>
            <a:lvl1pPr>
              <a:defRPr/>
            </a:lvl1pPr>
          </a:lstStyle>
          <a:p>
            <a:pPr>
              <a:defRPr/>
            </a:pPr>
            <a:endParaRPr lang="ja-JP" altLang="en-US"/>
          </a:p>
        </p:txBody>
      </p:sp>
      <p:sp>
        <p:nvSpPr>
          <p:cNvPr id="12" name="スライド番号プレースホルダー 28"/>
          <p:cNvSpPr>
            <a:spLocks noGrp="1"/>
          </p:cNvSpPr>
          <p:nvPr>
            <p:ph type="sldNum" sz="quarter" idx="12"/>
          </p:nvPr>
        </p:nvSpPr>
        <p:spPr/>
        <p:txBody>
          <a:bodyPr/>
          <a:lstStyle>
            <a:lvl1pPr>
              <a:defRPr sz="1400">
                <a:solidFill>
                  <a:srgbClr val="FFFFFF"/>
                </a:solidFill>
              </a:defRPr>
            </a:lvl1pPr>
          </a:lstStyle>
          <a:p>
            <a:pPr>
              <a:defRPr/>
            </a:pPr>
            <a:fld id="{931748B6-A930-4967-B46C-10462F30A7BB}" type="slidenum">
              <a:rPr lang="ja-JP" altLang="en-US"/>
              <a:pPr>
                <a:defRPr/>
              </a:pPr>
              <a:t>‹#›</a:t>
            </a:fld>
            <a:endParaRPr lang="ja-JP" alt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A921BCFB-2C97-41BD-AC28-14D79DF7D5CC}" type="datetimeFigureOut">
              <a:rPr lang="ja-JP" altLang="en-US"/>
              <a:pPr>
                <a:defRPr/>
              </a:pPr>
              <a:t>2025/1/21</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B411CFC4-D6C1-42B5-A0B0-027584926772}" type="slidenum">
              <a:rPr lang="ja-JP" altLang="en-US"/>
              <a:pPr>
                <a:defRPr/>
              </a:pPr>
              <a:t>‹#›</a:t>
            </a:fld>
            <a:endParaRPr lang="ja-JP"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E3C65AD0-7DC5-4594-82DA-F3ADD48CD570}" type="datetimeFigureOut">
              <a:rPr lang="ja-JP" altLang="en-US"/>
              <a:pPr>
                <a:defRPr/>
              </a:pPr>
              <a:t>2025/1/21</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2A7E2888-5E5D-42A5-899B-DAA76A9D59F7}" type="slidenum">
              <a:rPr lang="ja-JP" altLang="en-US"/>
              <a:pPr>
                <a:defRPr/>
              </a:pPr>
              <a:t>‹#›</a:t>
            </a:fld>
            <a:endParaRPr lang="ja-JP"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lang="ja-JP" altLang="en-US"/>
              <a:t>マスター タイトルの書式設定</a:t>
            </a:r>
          </a:p>
        </p:txBody>
      </p:sp>
      <p:sp>
        <p:nvSpPr>
          <p:cNvPr id="3" name="テキスト プレースホルダー 2"/>
          <p:cNvSpPr>
            <a:spLocks noGrp="1"/>
          </p:cNvSpPr>
          <p:nvPr>
            <p:ph type="body"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13"/>
          <p:cNvSpPr>
            <a:spLocks noGrp="1"/>
          </p:cNvSpPr>
          <p:nvPr>
            <p:ph type="dt" sz="half" idx="10"/>
          </p:nvPr>
        </p:nvSpPr>
        <p:spPr/>
        <p:txBody>
          <a:bodyPr/>
          <a:lstStyle>
            <a:lvl1pPr>
              <a:defRPr/>
            </a:lvl1pPr>
          </a:lstStyle>
          <a:p>
            <a:pPr>
              <a:defRPr/>
            </a:pPr>
            <a:fld id="{2671D1F7-3E9A-41D7-B0B6-509C82C96257}" type="datetimeFigureOut">
              <a:rPr lang="ja-JP" altLang="en-US"/>
              <a:pPr>
                <a:defRPr/>
              </a:pPr>
              <a:t>2025/1/21</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984A7BCF-E606-4073-B27D-745EF5385B02}" type="slidenum">
              <a:rPr lang="ja-JP" altLang="en-US"/>
              <a:pPr>
                <a:defRPr/>
              </a:pPr>
              <a:t>‹#›</a:t>
            </a:fld>
            <a:endParaRPr lang="ja-JP"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endParaRPr lang="en-US" dirty="0"/>
          </a:p>
        </p:txBody>
      </p:sp>
      <p:sp>
        <p:nvSpPr>
          <p:cNvPr id="8" name="コンテンツ プレースホルダー 7"/>
          <p:cNvSpPr>
            <a:spLocks noGrp="1"/>
          </p:cNvSpPr>
          <p:nvPr>
            <p:ph sz="quarter" idx="1"/>
          </p:nvPr>
        </p:nvSpPr>
        <p:spPr>
          <a:xfrm>
            <a:off x="914400" y="1447800"/>
            <a:ext cx="77724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533FF9B2-B982-4714-BDB0-755294E4D31A}" type="datetimeFigureOut">
              <a:rPr lang="ja-JP" altLang="en-US"/>
              <a:pPr>
                <a:defRPr/>
              </a:pPr>
              <a:t>2025/1/21</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165CA98F-3510-4C04-8F7A-5D03F16156B3}" type="slidenum">
              <a:rPr lang="ja-JP" altLang="en-US"/>
              <a:pPr>
                <a:defRPr/>
              </a:pPr>
              <a:t>‹#›</a:t>
            </a:fld>
            <a:endParaRPr lang="ja-JP"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4"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useBgFill="1">
        <p:nvSpPr>
          <p:cNvPr id="5"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正方形/長方形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722313" y="952500"/>
            <a:ext cx="7772400" cy="1362075"/>
          </a:xfrm>
        </p:spPr>
        <p:txBody>
          <a:bodyPr/>
          <a:lstStyle>
            <a:lvl1pPr algn="l">
              <a:buNone/>
              <a:defRPr sz="4000" b="0" cap="none"/>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9" name="日付プレースホルダー 3"/>
          <p:cNvSpPr>
            <a:spLocks noGrp="1"/>
          </p:cNvSpPr>
          <p:nvPr>
            <p:ph type="dt" sz="half" idx="10"/>
          </p:nvPr>
        </p:nvSpPr>
        <p:spPr/>
        <p:txBody>
          <a:bodyPr/>
          <a:lstStyle>
            <a:lvl1pPr>
              <a:defRPr/>
            </a:lvl1pPr>
          </a:lstStyle>
          <a:p>
            <a:pPr>
              <a:defRPr/>
            </a:pPr>
            <a:fld id="{B94FA7EA-17FC-4806-BA29-5F9C523C185A}" type="datetimeFigureOut">
              <a:rPr lang="ja-JP" altLang="en-US"/>
              <a:pPr>
                <a:defRPr/>
              </a:pPr>
              <a:t>2025/1/21</a:t>
            </a:fld>
            <a:endParaRPr lang="ja-JP" altLang="en-US"/>
          </a:p>
        </p:txBody>
      </p:sp>
      <p:sp>
        <p:nvSpPr>
          <p:cNvPr id="10" name="フッター プレースホルダー 4"/>
          <p:cNvSpPr>
            <a:spLocks noGrp="1"/>
          </p:cNvSpPr>
          <p:nvPr>
            <p:ph type="ftr" sz="quarter" idx="11"/>
          </p:nvPr>
        </p:nvSpPr>
        <p:spPr>
          <a:xfrm>
            <a:off x="800100" y="6172200"/>
            <a:ext cx="4000500" cy="457200"/>
          </a:xfrm>
        </p:spPr>
        <p:txBody>
          <a:bodyPr/>
          <a:lstStyle>
            <a:lvl1pPr>
              <a:defRPr/>
            </a:lvl1pPr>
          </a:lstStyle>
          <a:p>
            <a:pPr>
              <a:defRPr/>
            </a:pPr>
            <a:endParaRPr lang="ja-JP" altLang="en-US"/>
          </a:p>
        </p:txBody>
      </p:sp>
      <p:sp>
        <p:nvSpPr>
          <p:cNvPr id="11" name="スライド番号プレースホルダー 5"/>
          <p:cNvSpPr>
            <a:spLocks noGrp="1"/>
          </p:cNvSpPr>
          <p:nvPr>
            <p:ph type="sldNum" sz="quarter" idx="12"/>
          </p:nvPr>
        </p:nvSpPr>
        <p:spPr>
          <a:xfrm>
            <a:off x="146050" y="6208713"/>
            <a:ext cx="457200" cy="457200"/>
          </a:xfrm>
        </p:spPr>
        <p:txBody>
          <a:bodyPr/>
          <a:lstStyle>
            <a:lvl1pPr>
              <a:defRPr/>
            </a:lvl1pPr>
          </a:lstStyle>
          <a:p>
            <a:pPr>
              <a:defRPr/>
            </a:pPr>
            <a:fld id="{E14B0037-6A2F-4238-AC62-63E947516E4E}" type="slidenum">
              <a:rPr lang="ja-JP" altLang="en-US"/>
              <a:pPr>
                <a:defRPr/>
              </a:pPr>
              <a:t>‹#›</a:t>
            </a:fld>
            <a:endParaRPr lang="ja-JP" alt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9" name="コンテンツ プレースホルダー 8"/>
          <p:cNvSpPr>
            <a:spLocks noGrp="1"/>
          </p:cNvSpPr>
          <p:nvPr>
            <p:ph sz="quarter" idx="1"/>
          </p:nvPr>
        </p:nvSpPr>
        <p:spPr>
          <a:xfrm>
            <a:off x="914400" y="1447800"/>
            <a:ext cx="374904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コンテンツ プレースホルダー 10"/>
          <p:cNvSpPr>
            <a:spLocks noGrp="1"/>
          </p:cNvSpPr>
          <p:nvPr>
            <p:ph sz="quarter" idx="2"/>
          </p:nvPr>
        </p:nvSpPr>
        <p:spPr>
          <a:xfrm>
            <a:off x="4933950" y="1447800"/>
            <a:ext cx="374904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fld id="{F9C7F685-998E-4306-BF7C-A23458960FFC}" type="datetimeFigureOut">
              <a:rPr lang="ja-JP" altLang="en-US"/>
              <a:pPr>
                <a:defRPr/>
              </a:pPr>
              <a:t>2025/1/21</a:t>
            </a:fld>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7665D503-9E3C-4A9B-9C3E-3F247D63FBC4}" type="slidenum">
              <a:rPr lang="ja-JP" altLang="en-US"/>
              <a:pPr>
                <a:defRPr/>
              </a:pPr>
              <a:t>‹#›</a:t>
            </a:fld>
            <a:endParaRPr lang="ja-JP"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11" name="コンテンツ プレースホルダー 10"/>
          <p:cNvSpPr>
            <a:spLocks noGrp="1"/>
          </p:cNvSpPr>
          <p:nvPr>
            <p:ph sz="half" idx="2"/>
          </p:nvPr>
        </p:nvSpPr>
        <p:spPr>
          <a:xfrm>
            <a:off x="914400" y="2247900"/>
            <a:ext cx="37338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ー 12"/>
          <p:cNvSpPr>
            <a:spLocks noGrp="1"/>
          </p:cNvSpPr>
          <p:nvPr>
            <p:ph sz="half" idx="4"/>
          </p:nvPr>
        </p:nvSpPr>
        <p:spPr>
          <a:xfrm>
            <a:off x="4953000" y="2247900"/>
            <a:ext cx="37338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fld id="{88ABFFF4-34D3-4FC7-B3EB-7F6FB20F2C00}" type="datetimeFigureOut">
              <a:rPr lang="ja-JP" altLang="en-US"/>
              <a:pPr>
                <a:defRPr/>
              </a:pPr>
              <a:t>2025/1/21</a:t>
            </a:fld>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7F66E121-124D-4FDA-973E-CFB7630FA425}" type="slidenum">
              <a:rPr lang="ja-JP" altLang="en-US"/>
              <a:pPr>
                <a:defRPr/>
              </a:pPr>
              <a:t>‹#›</a:t>
            </a:fld>
            <a:endParaRPr lang="ja-JP"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13"/>
          <p:cNvSpPr>
            <a:spLocks noGrp="1"/>
          </p:cNvSpPr>
          <p:nvPr>
            <p:ph type="dt" sz="half" idx="10"/>
          </p:nvPr>
        </p:nvSpPr>
        <p:spPr/>
        <p:txBody>
          <a:bodyPr/>
          <a:lstStyle>
            <a:lvl1pPr>
              <a:defRPr/>
            </a:lvl1pPr>
          </a:lstStyle>
          <a:p>
            <a:pPr>
              <a:defRPr/>
            </a:pPr>
            <a:fld id="{7D29BF6B-4A8C-4C88-AAAB-8E142CA67DB5}" type="datetimeFigureOut">
              <a:rPr lang="ja-JP" altLang="en-US"/>
              <a:pPr>
                <a:defRPr/>
              </a:pPr>
              <a:t>2025/1/21</a:t>
            </a:fld>
            <a:endParaRPr lang="ja-JP" altLang="en-US"/>
          </a:p>
        </p:txBody>
      </p:sp>
      <p:sp>
        <p:nvSpPr>
          <p:cNvPr id="4"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22"/>
          <p:cNvSpPr>
            <a:spLocks noGrp="1"/>
          </p:cNvSpPr>
          <p:nvPr>
            <p:ph type="sldNum" sz="quarter" idx="12"/>
          </p:nvPr>
        </p:nvSpPr>
        <p:spPr/>
        <p:txBody>
          <a:bodyPr/>
          <a:lstStyle>
            <a:lvl1pPr>
              <a:defRPr/>
            </a:lvl1pPr>
          </a:lstStyle>
          <a:p>
            <a:pPr>
              <a:defRPr/>
            </a:pPr>
            <a:fld id="{1A4C9179-A275-4158-9DBF-79A2D9D61B0A}" type="slidenum">
              <a:rPr lang="ja-JP" altLang="en-US"/>
              <a:pPr>
                <a:defRPr/>
              </a:pPr>
              <a:t>‹#›</a:t>
            </a:fld>
            <a:endParaRPr lang="ja-JP"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3"/>
          <p:cNvSpPr>
            <a:spLocks noGrp="1"/>
          </p:cNvSpPr>
          <p:nvPr>
            <p:ph type="dt" sz="half" idx="10"/>
          </p:nvPr>
        </p:nvSpPr>
        <p:spPr/>
        <p:txBody>
          <a:bodyPr/>
          <a:lstStyle>
            <a:lvl1pPr>
              <a:defRPr/>
            </a:lvl1pPr>
          </a:lstStyle>
          <a:p>
            <a:pPr>
              <a:defRPr/>
            </a:pPr>
            <a:fld id="{1B70707A-593D-45CB-B2AF-A8977D5DC6AC}" type="datetimeFigureOut">
              <a:rPr lang="ja-JP" altLang="en-US"/>
              <a:pPr>
                <a:defRPr/>
              </a:pPr>
              <a:t>2025/1/21</a:t>
            </a:fld>
            <a:endParaRPr lang="ja-JP" alt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22"/>
          <p:cNvSpPr>
            <a:spLocks noGrp="1"/>
          </p:cNvSpPr>
          <p:nvPr>
            <p:ph type="sldNum" sz="quarter" idx="12"/>
          </p:nvPr>
        </p:nvSpPr>
        <p:spPr/>
        <p:txBody>
          <a:bodyPr/>
          <a:lstStyle>
            <a:lvl1pPr>
              <a:defRPr/>
            </a:lvl1pPr>
          </a:lstStyle>
          <a:p>
            <a:pPr>
              <a:defRPr/>
            </a:pPr>
            <a:fld id="{3F53E854-7B7D-492C-A7A7-B4956F2B977E}" type="slidenum">
              <a:rPr lang="ja-JP" altLang="en-US"/>
              <a:pPr>
                <a:defRPr/>
              </a:pPr>
              <a:t>‹#›</a:t>
            </a:fld>
            <a:endParaRPr lang="ja-JP"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useBgFill="1">
        <p:nvSpPr>
          <p:cNvPr id="6" name="角丸四角形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914400" y="273050"/>
            <a:ext cx="7772400" cy="1143000"/>
          </a:xfrm>
        </p:spPr>
        <p:txBody>
          <a:bodyPr/>
          <a:lstStyle>
            <a:lvl1pPr algn="l">
              <a:buNone/>
              <a:defRPr sz="4000" b="0"/>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11" name="コンテンツ プレースホルダー 10"/>
          <p:cNvSpPr>
            <a:spLocks noGrp="1"/>
          </p:cNvSpPr>
          <p:nvPr>
            <p:ph sz="quarter" idx="1"/>
          </p:nvPr>
        </p:nvSpPr>
        <p:spPr>
          <a:xfrm>
            <a:off x="2971800" y="1600200"/>
            <a:ext cx="57150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4"/>
          <p:cNvSpPr>
            <a:spLocks noGrp="1"/>
          </p:cNvSpPr>
          <p:nvPr>
            <p:ph type="dt" sz="half" idx="10"/>
          </p:nvPr>
        </p:nvSpPr>
        <p:spPr/>
        <p:txBody>
          <a:bodyPr/>
          <a:lstStyle>
            <a:lvl1pPr>
              <a:defRPr/>
            </a:lvl1pPr>
          </a:lstStyle>
          <a:p>
            <a:pPr>
              <a:defRPr/>
            </a:pPr>
            <a:fld id="{F412E2AF-3306-4E0B-82CE-EE4470852F8D}" type="datetimeFigureOut">
              <a:rPr lang="ja-JP" altLang="en-US"/>
              <a:pPr>
                <a:defRPr/>
              </a:pPr>
              <a:t>2025/1/21</a:t>
            </a:fld>
            <a:endParaRPr lang="ja-JP" altLang="en-US"/>
          </a:p>
        </p:txBody>
      </p:sp>
      <p:sp>
        <p:nvSpPr>
          <p:cNvPr id="8"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6"/>
          <p:cNvSpPr>
            <a:spLocks noGrp="1"/>
          </p:cNvSpPr>
          <p:nvPr>
            <p:ph type="sldNum" sz="quarter" idx="12"/>
          </p:nvPr>
        </p:nvSpPr>
        <p:spPr/>
        <p:txBody>
          <a:bodyPr/>
          <a:lstStyle>
            <a:lvl1pPr>
              <a:defRPr/>
            </a:lvl1pPr>
          </a:lstStyle>
          <a:p>
            <a:pPr>
              <a:defRPr/>
            </a:pPr>
            <a:fld id="{06739CF2-49A4-4465-936C-E3027FC221BC}" type="slidenum">
              <a:rPr lang="ja-JP" altLang="en-US"/>
              <a:pPr>
                <a:defRPr/>
              </a:pPr>
              <a:t>‹#›</a:t>
            </a:fld>
            <a:endParaRPr lang="ja-JP"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正方形/長方形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lang="ja-JP" altLang="en-US"/>
              <a:t>マスター タイトルの書式設定</a:t>
            </a:r>
            <a:endParaRPr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ja-JP" altLang="en-US"/>
              <a:t>マスター テキストの書式設定</a:t>
            </a: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8" name="日付プレースホルダー 4"/>
          <p:cNvSpPr>
            <a:spLocks noGrp="1"/>
          </p:cNvSpPr>
          <p:nvPr>
            <p:ph type="dt" sz="half" idx="10"/>
          </p:nvPr>
        </p:nvSpPr>
        <p:spPr/>
        <p:txBody>
          <a:bodyPr/>
          <a:lstStyle>
            <a:lvl1pPr>
              <a:defRPr/>
            </a:lvl1pPr>
          </a:lstStyle>
          <a:p>
            <a:pPr>
              <a:defRPr/>
            </a:pPr>
            <a:fld id="{B26B8EE8-4A5D-4154-892B-B7FE3CAF47DB}" type="datetimeFigureOut">
              <a:rPr lang="ja-JP" altLang="en-US"/>
              <a:pPr>
                <a:defRPr/>
              </a:pPr>
              <a:t>2025/1/21</a:t>
            </a:fld>
            <a:endParaRPr lang="ja-JP" altLang="en-US"/>
          </a:p>
        </p:txBody>
      </p:sp>
      <p:sp>
        <p:nvSpPr>
          <p:cNvPr id="9" name="フッター プレースホルダー 5"/>
          <p:cNvSpPr>
            <a:spLocks noGrp="1"/>
          </p:cNvSpPr>
          <p:nvPr>
            <p:ph type="ftr" sz="quarter" idx="11"/>
          </p:nvPr>
        </p:nvSpPr>
        <p:spPr>
          <a:xfrm>
            <a:off x="914400" y="6172200"/>
            <a:ext cx="3886200" cy="457200"/>
          </a:xfrm>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a:xfrm>
            <a:off x="146050" y="6208713"/>
            <a:ext cx="457200" cy="457200"/>
          </a:xfrm>
        </p:spPr>
        <p:txBody>
          <a:bodyPr/>
          <a:lstStyle>
            <a:lvl1pPr>
              <a:defRPr/>
            </a:lvl1pPr>
          </a:lstStyle>
          <a:p>
            <a:pPr>
              <a:defRPr/>
            </a:pPr>
            <a:fld id="{ED0586DF-DA1E-4CBE-AC0C-AE8A32474C42}" type="slidenum">
              <a:rPr lang="ja-JP" altLang="en-US"/>
              <a:pPr>
                <a:defRPr/>
              </a:pPr>
              <a:t>‹#›</a:t>
            </a:fld>
            <a:endParaRPr lang="ja-JP"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27" name="タイトル プレースホルダー 21"/>
          <p:cNvSpPr>
            <a:spLocks noGrp="1"/>
          </p:cNvSpPr>
          <p:nvPr>
            <p:ph type="title"/>
          </p:nvPr>
        </p:nvSpPr>
        <p:spPr bwMode="auto">
          <a:xfrm>
            <a:off x="684213"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ja-JP" altLang="en-US"/>
              <a:t>マスター タイトルの書式設定</a:t>
            </a:r>
            <a:endParaRPr lang="en-US"/>
          </a:p>
        </p:txBody>
      </p:sp>
      <p:sp>
        <p:nvSpPr>
          <p:cNvPr id="1028" name="テキスト プレースホルダー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fld id="{D9B2A63B-5E4C-405D-AB4C-59E3BCF1D0F7}" type="datetimeFigureOut">
              <a:rPr lang="ja-JP" altLang="en-US"/>
              <a:pPr>
                <a:defRPr/>
              </a:pPr>
              <a:t>2025/1/21</a:t>
            </a:fld>
            <a:endParaRPr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1" sz="1400">
                <a:solidFill>
                  <a:srgbClr val="FFFFFF"/>
                </a:solidFill>
                <a:latin typeface="+mj-lt"/>
                <a:ea typeface="+mj-ea"/>
                <a:cs typeface="+mj-cs"/>
              </a:defRPr>
            </a:lvl1pPr>
          </a:lstStyle>
          <a:p>
            <a:pPr>
              <a:defRPr/>
            </a:pPr>
            <a:fld id="{1A066D5D-FAF2-483C-8645-9276FD48C013}" type="slidenum">
              <a:rPr lang="ja-JP" altLang="en-US"/>
              <a:pPr>
                <a:defRPr/>
              </a:pPr>
              <a:t>‹#›</a:t>
            </a:fld>
            <a:endParaRPr lang="ja-JP" altLang="en-US"/>
          </a:p>
        </p:txBody>
      </p:sp>
      <p:sp>
        <p:nvSpPr>
          <p:cNvPr id="10" name="正方形/長方形 9"/>
          <p:cNvSpPr/>
          <p:nvPr userDrawn="1"/>
        </p:nvSpPr>
        <p:spPr>
          <a:xfrm>
            <a:off x="612775" y="1327150"/>
            <a:ext cx="7920038" cy="9048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pic>
        <p:nvPicPr>
          <p:cNvPr id="1033" name="Picture 2" descr="C:\Users\fom\AppData\Local\Microsoft\Windows\Temporary Internet Files\Content.IE5\AXBZ9OY8\MC900441822[1].wmf"/>
          <p:cNvPicPr>
            <a:picLocks noChangeAspect="1" noChangeArrowheads="1"/>
          </p:cNvPicPr>
          <p:nvPr userDrawn="1"/>
        </p:nvPicPr>
        <p:blipFill>
          <a:blip r:embed="rId14" cstate="print"/>
          <a:srcRect/>
          <a:stretch>
            <a:fillRect/>
          </a:stretch>
        </p:blipFill>
        <p:spPr bwMode="auto">
          <a:xfrm>
            <a:off x="7785100" y="298450"/>
            <a:ext cx="912813" cy="1049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51" r:id="rId2"/>
    <p:sldLayoutId id="2147483753" r:id="rId3"/>
    <p:sldLayoutId id="2147483750" r:id="rId4"/>
    <p:sldLayoutId id="2147483749" r:id="rId5"/>
    <p:sldLayoutId id="2147483748" r:id="rId6"/>
    <p:sldLayoutId id="2147483747" r:id="rId7"/>
    <p:sldLayoutId id="2147483754" r:id="rId8"/>
    <p:sldLayoutId id="2147483755" r:id="rId9"/>
    <p:sldLayoutId id="2147483746" r:id="rId10"/>
    <p:sldLayoutId id="2147483745" r:id="rId11"/>
    <p:sldLayoutId id="2147483744" r:id="rId12"/>
  </p:sldLayoutIdLst>
  <p:transition spd="slow">
    <p:wipe/>
  </p:transition>
  <p:txStyles>
    <p:titleStyle>
      <a:lvl1pPr algn="l" rtl="0" eaLnBrk="0" fontAlgn="base" hangingPunct="0">
        <a:spcBef>
          <a:spcPct val="0"/>
        </a:spcBef>
        <a:spcAft>
          <a:spcPct val="0"/>
        </a:spcAft>
        <a:defRPr kumimoji="1" sz="3600" kern="12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charset="-128"/>
        </a:defRPr>
      </a:lvl2pPr>
      <a:lvl3pPr algn="l" rtl="0" eaLnBrk="0" fontAlgn="base" hangingPunct="0">
        <a:spcBef>
          <a:spcPct val="0"/>
        </a:spcBef>
        <a:spcAft>
          <a:spcPct val="0"/>
        </a:spcAft>
        <a:defRPr kumimoji="1" sz="3600">
          <a:solidFill>
            <a:schemeClr val="tx2"/>
          </a:solidFill>
          <a:latin typeface="Arial" charset="0"/>
          <a:ea typeface="ＭＳ Ｐゴシック" charset="-128"/>
        </a:defRPr>
      </a:lvl3pPr>
      <a:lvl4pPr algn="l" rtl="0" eaLnBrk="0" fontAlgn="base" hangingPunct="0">
        <a:spcBef>
          <a:spcPct val="0"/>
        </a:spcBef>
        <a:spcAft>
          <a:spcPct val="0"/>
        </a:spcAft>
        <a:defRPr kumimoji="1" sz="3600">
          <a:solidFill>
            <a:schemeClr val="tx2"/>
          </a:solidFill>
          <a:latin typeface="Arial" charset="0"/>
          <a:ea typeface="ＭＳ Ｐゴシック" charset="-128"/>
        </a:defRPr>
      </a:lvl4pPr>
      <a:lvl5pPr algn="l" rtl="0" eaLnBrk="0" fontAlgn="base" hangingPunct="0">
        <a:spcBef>
          <a:spcPct val="0"/>
        </a:spcBef>
        <a:spcAft>
          <a:spcPct val="0"/>
        </a:spcAft>
        <a:defRPr kumimoji="1" sz="3600">
          <a:solidFill>
            <a:schemeClr val="tx2"/>
          </a:solidFill>
          <a:latin typeface="Arial" charset="0"/>
          <a:ea typeface="ＭＳ Ｐゴシック" charset="-128"/>
        </a:defRPr>
      </a:lvl5pPr>
      <a:lvl6pPr marL="457200" algn="l" rtl="0" fontAlgn="base">
        <a:spcBef>
          <a:spcPct val="0"/>
        </a:spcBef>
        <a:spcAft>
          <a:spcPct val="0"/>
        </a:spcAft>
        <a:defRPr kumimoji="1" sz="3600">
          <a:solidFill>
            <a:schemeClr val="tx2"/>
          </a:solidFill>
          <a:latin typeface="Arial" charset="0"/>
          <a:ea typeface="ＭＳ Ｐゴシック" charset="-128"/>
        </a:defRPr>
      </a:lvl6pPr>
      <a:lvl7pPr marL="914400" algn="l" rtl="0" fontAlgn="base">
        <a:spcBef>
          <a:spcPct val="0"/>
        </a:spcBef>
        <a:spcAft>
          <a:spcPct val="0"/>
        </a:spcAft>
        <a:defRPr kumimoji="1" sz="3600">
          <a:solidFill>
            <a:schemeClr val="tx2"/>
          </a:solidFill>
          <a:latin typeface="Arial" charset="0"/>
          <a:ea typeface="ＭＳ Ｐゴシック" charset="-128"/>
        </a:defRPr>
      </a:lvl7pPr>
      <a:lvl8pPr marL="1371600" algn="l" rtl="0" fontAlgn="base">
        <a:spcBef>
          <a:spcPct val="0"/>
        </a:spcBef>
        <a:spcAft>
          <a:spcPct val="0"/>
        </a:spcAft>
        <a:defRPr kumimoji="1" sz="3600">
          <a:solidFill>
            <a:schemeClr val="tx2"/>
          </a:solidFill>
          <a:latin typeface="Arial" charset="0"/>
          <a:ea typeface="ＭＳ Ｐゴシック" charset="-128"/>
        </a:defRPr>
      </a:lvl8pPr>
      <a:lvl9pPr marL="1828800" algn="l" rtl="0" fontAlgn="base">
        <a:spcBef>
          <a:spcPct val="0"/>
        </a:spcBef>
        <a:spcAft>
          <a:spcPct val="0"/>
        </a:spcAft>
        <a:defRPr kumimoji="1" sz="3600">
          <a:solidFill>
            <a:schemeClr val="tx2"/>
          </a:solidFill>
          <a:latin typeface="Arial" charset="0"/>
          <a:ea typeface="ＭＳ Ｐゴシック" charset="-128"/>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kumimoji="1"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kumimoji="1"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itchFamily="18" charset="2"/>
        <a:buChar char=""/>
        <a:defRPr kumimoji="1"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5363" name="タイトル 1"/>
          <p:cNvSpPr>
            <a:spLocks noGrp="1"/>
          </p:cNvSpPr>
          <p:nvPr>
            <p:ph type="ctrTitle"/>
          </p:nvPr>
        </p:nvSpPr>
        <p:spPr>
          <a:xfrm>
            <a:off x="471284" y="1484784"/>
            <a:ext cx="8229600" cy="1554631"/>
          </a:xfrm>
        </p:spPr>
        <p:txBody>
          <a:bodyPr/>
          <a:lstStyle/>
          <a:p>
            <a:pPr eaLnBrk="1" hangingPunct="1"/>
            <a:r>
              <a:rPr lang="ja-JP" altLang="en-US" b="1" dirty="0">
                <a:latin typeface="HG丸ｺﾞｼｯｸM-PRO" panose="020F0600000000000000" pitchFamily="50" charset="-128"/>
                <a:ea typeface="HG丸ｺﾞｼｯｸM-PRO" panose="020F0600000000000000" pitchFamily="50" charset="-128"/>
              </a:rPr>
              <a:t>社会福祉法人もろほし会</a:t>
            </a:r>
            <a:br>
              <a:rPr lang="en-US" altLang="ja-JP" b="1" dirty="0">
                <a:latin typeface="HG丸ｺﾞｼｯｸM-PRO" panose="020F0600000000000000" pitchFamily="50" charset="-128"/>
                <a:ea typeface="HG丸ｺﾞｼｯｸM-PRO" panose="020F0600000000000000" pitchFamily="50" charset="-128"/>
              </a:rPr>
            </a:br>
            <a:r>
              <a:rPr lang="ja-JP" altLang="en-US" sz="2800" b="1" dirty="0">
                <a:latin typeface="HG丸ｺﾞｼｯｸM-PRO" panose="020F0600000000000000" pitchFamily="50" charset="-128"/>
                <a:ea typeface="HG丸ｺﾞｼｯｸM-PRO" panose="020F0600000000000000" pitchFamily="50" charset="-128"/>
              </a:rPr>
              <a:t>江東区</a:t>
            </a:r>
            <a:r>
              <a:rPr lang="ja-JP" altLang="en-US" b="1" dirty="0">
                <a:latin typeface="HG丸ｺﾞｼｯｸM-PRO" panose="020F0600000000000000" pitchFamily="50" charset="-128"/>
                <a:ea typeface="HG丸ｺﾞｼｯｸM-PRO" panose="020F0600000000000000" pitchFamily="50" charset="-128"/>
              </a:rPr>
              <a:t>猿江保育園　入園のしおり</a:t>
            </a:r>
            <a:endParaRPr lang="ja-JP" altLang="en-US"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1925636"/>
            <a:ext cx="948717" cy="910273"/>
          </a:xfrm>
          <a:prstGeom prst="ellipse">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3464" y="1897184"/>
            <a:ext cx="1101953" cy="910273"/>
          </a:xfrm>
          <a:prstGeom prst="ellipse">
            <a:avLst/>
          </a:prstGeom>
        </p:spPr>
      </p:pic>
      <p:sp>
        <p:nvSpPr>
          <p:cNvPr id="5" name="テキスト ボックス 4"/>
          <p:cNvSpPr txBox="1"/>
          <p:nvPr/>
        </p:nvSpPr>
        <p:spPr>
          <a:xfrm>
            <a:off x="168749" y="3249189"/>
            <a:ext cx="8975251" cy="400110"/>
          </a:xfrm>
          <a:prstGeom prst="rect">
            <a:avLst/>
          </a:prstGeom>
          <a:noFill/>
        </p:spPr>
        <p:txBody>
          <a:bodyPr wrap="square" rtlCol="0">
            <a:spAutoFit/>
          </a:bodyPr>
          <a:lstStyle/>
          <a:p>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令和７年１月現在</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　　　（重要事項説明書）</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4905" y="3824358"/>
            <a:ext cx="3816424" cy="2862318"/>
          </a:xfrm>
          <a:prstGeom prst="rect">
            <a:avLst/>
          </a:prstGeom>
          <a:ln>
            <a:noFill/>
          </a:ln>
          <a:effectLst>
            <a:softEdge rad="112500"/>
          </a:effectLst>
        </p:spPr>
      </p:pic>
      <p:sp>
        <p:nvSpPr>
          <p:cNvPr id="7" name="円/楕円 6"/>
          <p:cNvSpPr/>
          <p:nvPr/>
        </p:nvSpPr>
        <p:spPr>
          <a:xfrm>
            <a:off x="6966893" y="3946735"/>
            <a:ext cx="1701691" cy="375101"/>
          </a:xfrm>
          <a:prstGeom prst="ellipse">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法人の概略</a:t>
            </a:r>
            <a:endParaRPr kumimoji="1" lang="ja-JP" altLang="en-US" sz="1600" dirty="0"/>
          </a:p>
        </p:txBody>
      </p:sp>
      <p:sp>
        <p:nvSpPr>
          <p:cNvPr id="9" name="角丸四角形 8"/>
          <p:cNvSpPr/>
          <p:nvPr/>
        </p:nvSpPr>
        <p:spPr>
          <a:xfrm>
            <a:off x="5659788" y="4514910"/>
            <a:ext cx="1641357" cy="450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もろほし会</a:t>
            </a:r>
          </a:p>
        </p:txBody>
      </p:sp>
      <p:cxnSp>
        <p:nvCxnSpPr>
          <p:cNvPr id="10" name="直線コネクタ 9"/>
          <p:cNvCxnSpPr/>
          <p:nvPr/>
        </p:nvCxnSpPr>
        <p:spPr>
          <a:xfrm flipH="1">
            <a:off x="4857989" y="5001304"/>
            <a:ext cx="1296143" cy="31188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a:endCxn id="19" idx="0"/>
          </p:cNvCxnSpPr>
          <p:nvPr/>
        </p:nvCxnSpPr>
        <p:spPr>
          <a:xfrm>
            <a:off x="6715095" y="5006054"/>
            <a:ext cx="1405870" cy="311880"/>
          </a:xfrm>
          <a:prstGeom prst="line">
            <a:avLst/>
          </a:prstGeom>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4358822" y="5336668"/>
            <a:ext cx="1283085" cy="379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毛利保育園</a:t>
            </a:r>
          </a:p>
        </p:txBody>
      </p:sp>
      <p:sp>
        <p:nvSpPr>
          <p:cNvPr id="18" name="角丸四角形 17"/>
          <p:cNvSpPr/>
          <p:nvPr/>
        </p:nvSpPr>
        <p:spPr>
          <a:xfrm>
            <a:off x="5776192" y="5346418"/>
            <a:ext cx="1445277" cy="407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めばえ保育園</a:t>
            </a:r>
            <a:endParaRPr kumimoji="1" lang="ja-JP" altLang="en-US" sz="1600" dirty="0"/>
          </a:p>
        </p:txBody>
      </p:sp>
      <p:sp>
        <p:nvSpPr>
          <p:cNvPr id="19" name="角丸四角形 18"/>
          <p:cNvSpPr/>
          <p:nvPr/>
        </p:nvSpPr>
        <p:spPr>
          <a:xfrm>
            <a:off x="7490038" y="5317934"/>
            <a:ext cx="1261854" cy="432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猿江保育園</a:t>
            </a:r>
          </a:p>
        </p:txBody>
      </p:sp>
      <p:cxnSp>
        <p:nvCxnSpPr>
          <p:cNvPr id="22" name="直線コネクタ 21"/>
          <p:cNvCxnSpPr/>
          <p:nvPr/>
        </p:nvCxnSpPr>
        <p:spPr>
          <a:xfrm>
            <a:off x="6469595" y="5001304"/>
            <a:ext cx="1" cy="323849"/>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90"/>
            <a:ext cx="1080120" cy="1012278"/>
          </a:xfrm>
          <a:prstGeom prst="roundRect">
            <a:avLst/>
          </a:prstGeom>
        </p:spPr>
      </p:pic>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９</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施設の概要</a:t>
            </a:r>
          </a:p>
        </p:txBody>
      </p:sp>
      <p:graphicFrame>
        <p:nvGraphicFramePr>
          <p:cNvPr id="4" name="表 3"/>
          <p:cNvGraphicFramePr>
            <a:graphicFrameLocks noGrp="1"/>
          </p:cNvGraphicFramePr>
          <p:nvPr>
            <p:extLst>
              <p:ext uri="{D42A27DB-BD31-4B8C-83A1-F6EECF244321}">
                <p14:modId xmlns:p14="http://schemas.microsoft.com/office/powerpoint/2010/main" val="3474434458"/>
              </p:ext>
            </p:extLst>
          </p:nvPr>
        </p:nvGraphicFramePr>
        <p:xfrm>
          <a:off x="900113" y="1779588"/>
          <a:ext cx="7343775" cy="3902075"/>
        </p:xfrm>
        <a:graphic>
          <a:graphicData uri="http://schemas.openxmlformats.org/drawingml/2006/table">
            <a:tbl>
              <a:tblPr/>
              <a:tblGrid>
                <a:gridCol w="1919287">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tblGrid>
              <a:tr h="412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敷地面積</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２３３．２１㎡</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0"/>
                  </a:ext>
                </a:extLst>
              </a:tr>
              <a:tr h="412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Arial" charset="0"/>
                          <a:ea typeface="ＭＳ Ｐゴシック" charset="-128"/>
                        </a:rPr>
                        <a:t>建物</a:t>
                      </a:r>
                      <a:endParaRPr kumimoji="0" lang="ja-JP" altLang="en-US" sz="20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鉄骨Ｓ造２階建て </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1"/>
                  </a:ext>
                </a:extLst>
              </a:tr>
              <a:tr h="2054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Arial" charset="0"/>
                          <a:ea typeface="ＭＳ Ｐゴシック" charset="-128"/>
                        </a:rPr>
                        <a:t>施設の内容</a:t>
                      </a:r>
                      <a:endParaRPr kumimoji="0" lang="ja-JP" altLang="en-US" sz="20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・乳児室・ほふく室 ２室 面積５４．２８㎡ </a:t>
                      </a:r>
                      <a:endPar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・調理室１４．８㎡</a:t>
                      </a:r>
                      <a:endPar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・保育室・遊戯室 ２室 面積８２．４２㎡</a:t>
                      </a:r>
                      <a:endPar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・調乳室 ３．６㎡</a:t>
                      </a:r>
                      <a:endPar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・乳幼児用トイレ </a:t>
                      </a:r>
                      <a:r>
                        <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3</a:t>
                      </a: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か所</a:t>
                      </a:r>
                      <a:endPar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・遊技場３９．２７㎡　増築保育室</a:t>
                      </a:r>
                      <a:r>
                        <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29.45</a:t>
                      </a: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2"/>
                  </a:ext>
                </a:extLst>
              </a:tr>
              <a:tr h="412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Arial" charset="0"/>
                          <a:ea typeface="ＭＳ Ｐゴシック" charset="-128"/>
                        </a:rPr>
                        <a:t>設備の種類</a:t>
                      </a:r>
                      <a:endParaRPr kumimoji="0" lang="ja-JP" altLang="en-US" sz="20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冷暖房　　床暖房（０、１、２歳児保育室）</a:t>
                      </a:r>
                      <a:endPar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誰でもトイレ</a:t>
                      </a:r>
                      <a:r>
                        <a:rPr kumimoji="0" lang="ja-JP" altLang="en-US" sz="11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（オストメイト仕様）　２４時間換気システム</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3"/>
                  </a:ext>
                </a:extLst>
              </a:tr>
              <a:tr h="412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Arial" charset="0"/>
                          <a:ea typeface="ＭＳ Ｐゴシック" charset="-128"/>
                        </a:rPr>
                        <a:t>保険</a:t>
                      </a:r>
                      <a:endParaRPr kumimoji="0" lang="ja-JP" altLang="en-US" sz="20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施設賠償責任保険加入</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4"/>
                  </a:ext>
                </a:extLst>
              </a:tr>
            </a:tbl>
          </a:graphicData>
        </a:graphic>
      </p:graphicFrame>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90"/>
            <a:ext cx="1080120" cy="1012278"/>
          </a:xfrm>
          <a:prstGeom prst="rect">
            <a:avLst/>
          </a:prstGeom>
        </p:spPr>
      </p:pic>
      <p:sp>
        <p:nvSpPr>
          <p:cNvPr id="2" name="タイトル 1"/>
          <p:cNvSpPr>
            <a:spLocks noGrp="1"/>
          </p:cNvSpPr>
          <p:nvPr>
            <p:ph type="title"/>
          </p:nvPr>
        </p:nvSpPr>
        <p:spPr>
          <a:xfrm>
            <a:off x="684213" y="261386"/>
            <a:ext cx="7772400" cy="1143000"/>
          </a:xfrm>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10</a:t>
            </a:r>
            <a:r>
              <a:rPr lang="en-US" altLang="zh-TW" sz="3200" kern="100" dirty="0">
                <a:latin typeface="HG丸ｺﾞｼｯｸM-PRO" panose="020F0600000000000000" pitchFamily="50" charset="-128"/>
                <a:ea typeface="HG丸ｺﾞｼｯｸM-PRO" panose="020F0600000000000000" pitchFamily="50" charset="-128"/>
              </a:rPr>
              <a:t>.	</a:t>
            </a:r>
            <a:r>
              <a:rPr lang="zh-TW" altLang="en-US" sz="3200" kern="100" dirty="0">
                <a:latin typeface="HG丸ｺﾞｼｯｸM-PRO" panose="020F0600000000000000" pitchFamily="50" charset="-128"/>
                <a:ea typeface="HG丸ｺﾞｼｯｸM-PRO" panose="020F0600000000000000" pitchFamily="50" charset="-128"/>
              </a:rPr>
              <a:t>職員体制</a:t>
            </a:r>
            <a:r>
              <a:rPr lang="ja-JP" altLang="en-US" sz="2400" kern="100" dirty="0">
                <a:latin typeface="HG丸ｺﾞｼｯｸM-PRO" panose="020F0600000000000000" pitchFamily="50" charset="-128"/>
                <a:ea typeface="HG丸ｺﾞｼｯｸM-PRO" panose="020F0600000000000000" pitchFamily="50" charset="-128"/>
              </a:rPr>
              <a:t>（令和</a:t>
            </a:r>
            <a:r>
              <a:rPr lang="en-US" altLang="ja-JP" sz="2400" kern="100" dirty="0">
                <a:latin typeface="HG丸ｺﾞｼｯｸM-PRO" panose="020F0600000000000000" pitchFamily="50" charset="-128"/>
                <a:ea typeface="HG丸ｺﾞｼｯｸM-PRO" panose="020F0600000000000000" pitchFamily="50" charset="-128"/>
              </a:rPr>
              <a:t>6</a:t>
            </a:r>
            <a:r>
              <a:rPr lang="zh-TW" altLang="en-US" sz="2400" kern="100" dirty="0">
                <a:latin typeface="HG丸ｺﾞｼｯｸM-PRO" panose="020F0600000000000000" pitchFamily="50" charset="-128"/>
                <a:ea typeface="HG丸ｺﾞｼｯｸM-PRO" panose="020F0600000000000000" pitchFamily="50" charset="-128"/>
              </a:rPr>
              <a:t>年</a:t>
            </a:r>
            <a:r>
              <a:rPr lang="en-US" altLang="ja-JP" sz="2400" kern="100" dirty="0">
                <a:latin typeface="HG丸ｺﾞｼｯｸM-PRO" panose="020F0600000000000000" pitchFamily="50" charset="-128"/>
                <a:ea typeface="HG丸ｺﾞｼｯｸM-PRO" panose="020F0600000000000000" pitchFamily="50" charset="-128"/>
              </a:rPr>
              <a:t>2</a:t>
            </a:r>
            <a:r>
              <a:rPr lang="zh-TW" altLang="en-US" sz="2400" kern="100" dirty="0">
                <a:latin typeface="HG丸ｺﾞｼｯｸM-PRO" panose="020F0600000000000000" pitchFamily="50" charset="-128"/>
                <a:ea typeface="HG丸ｺﾞｼｯｸM-PRO" panose="020F0600000000000000" pitchFamily="50" charset="-128"/>
              </a:rPr>
              <a:t>月１日現在）</a:t>
            </a:r>
          </a:p>
        </p:txBody>
      </p:sp>
      <p:graphicFrame>
        <p:nvGraphicFramePr>
          <p:cNvPr id="4" name="表 3"/>
          <p:cNvGraphicFramePr>
            <a:graphicFrameLocks noGrp="1"/>
          </p:cNvGraphicFramePr>
          <p:nvPr>
            <p:extLst>
              <p:ext uri="{D42A27DB-BD31-4B8C-83A1-F6EECF244321}">
                <p14:modId xmlns:p14="http://schemas.microsoft.com/office/powerpoint/2010/main" val="629199402"/>
              </p:ext>
            </p:extLst>
          </p:nvPr>
        </p:nvGraphicFramePr>
        <p:xfrm>
          <a:off x="2484438" y="1916113"/>
          <a:ext cx="4103687" cy="3994923"/>
        </p:xfrm>
        <a:graphic>
          <a:graphicData uri="http://schemas.openxmlformats.org/drawingml/2006/table">
            <a:tbl>
              <a:tblPr/>
              <a:tblGrid>
                <a:gridCol w="2732087">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職　名</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rPr>
                        <a:t>人数</a:t>
                      </a:r>
                      <a:endParaRPr kumimoji="0" lang="ja-JP" altLang="en-US" sz="20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extLst>
                  <a:ext uri="{0D108BD9-81ED-4DB2-BD59-A6C34878D82A}">
                    <a16:rowId xmlns:a16="http://schemas.microsoft.com/office/drawing/2014/main" val="10000"/>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rPr>
                        <a:t>園長</a:t>
                      </a:r>
                      <a:endParaRPr kumimoji="0" lang="ja-JP" altLang="en-US" sz="20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１人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45255">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主任保育士</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１人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保育士</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１</a:t>
                      </a:r>
                      <a:r>
                        <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2</a:t>
                      </a: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看護師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１人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mn-cs"/>
                        </a:rPr>
                        <a:t>栄養士</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3</a:t>
                      </a: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mn-cs"/>
                        </a:rPr>
                        <a:t>調理員</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１人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mn-cs"/>
                        </a:rPr>
                        <a:t>非常勤保育士</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2</a:t>
                      </a: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短時間保育補助</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若干名</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8"/>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事務員</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１人</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9"/>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非常勤講師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２人</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嘱託医</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２人</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13559"/>
            <a:ext cx="1080120" cy="1012278"/>
          </a:xfrm>
          <a:prstGeom prst="roundRect">
            <a:avLst/>
          </a:prstGeom>
        </p:spPr>
      </p:pic>
      <p:sp>
        <p:nvSpPr>
          <p:cNvPr id="2" name="タイトル 1"/>
          <p:cNvSpPr>
            <a:spLocks noGrp="1"/>
          </p:cNvSpPr>
          <p:nvPr>
            <p:ph type="title"/>
          </p:nvPr>
        </p:nvSpPr>
        <p:spPr/>
        <p:txBody>
          <a:bodyPr>
            <a:no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１１</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デイリープログラム</a:t>
            </a:r>
            <a:endParaRPr lang="zh-TW" altLang="en-US" sz="3200" kern="100" dirty="0">
              <a:latin typeface="HG丸ｺﾞｼｯｸM-PRO" panose="020F0600000000000000" pitchFamily="50" charset="-128"/>
              <a:ea typeface="HG丸ｺﾞｼｯｸM-PRO" panose="020F0600000000000000" pitchFamily="50" charset="-128"/>
            </a:endParaRPr>
          </a:p>
        </p:txBody>
      </p:sp>
      <p:grpSp>
        <p:nvGrpSpPr>
          <p:cNvPr id="4" name="グループ化 4"/>
          <p:cNvGrpSpPr>
            <a:grpSpLocks/>
          </p:cNvGrpSpPr>
          <p:nvPr/>
        </p:nvGrpSpPr>
        <p:grpSpPr bwMode="auto">
          <a:xfrm>
            <a:off x="3466922" y="1490209"/>
            <a:ext cx="2133385" cy="5072516"/>
            <a:chOff x="6007262" y="1707084"/>
            <a:chExt cx="2707674" cy="2719286"/>
          </a:xfrm>
        </p:grpSpPr>
        <p:sp>
          <p:nvSpPr>
            <p:cNvPr id="6" name="角丸四角形 5"/>
            <p:cNvSpPr/>
            <p:nvPr/>
          </p:nvSpPr>
          <p:spPr>
            <a:xfrm>
              <a:off x="6007262" y="1707084"/>
              <a:ext cx="2707674" cy="975829"/>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en-US" altLang="ja-JP" dirty="0">
                  <a:solidFill>
                    <a:schemeClr val="tx1"/>
                  </a:solidFill>
                  <a:latin typeface="HG丸ｺﾞｼｯｸM-PRO" panose="020F0600000000000000" pitchFamily="50" charset="-128"/>
                  <a:ea typeface="HG丸ｺﾞｼｯｸM-PRO" panose="020F0600000000000000" pitchFamily="50" charset="-128"/>
                </a:rPr>
                <a:t>2</a:t>
              </a:r>
              <a:r>
                <a:rPr lang="ja-JP" altLang="en-US" dirty="0">
                  <a:solidFill>
                    <a:schemeClr val="tx1"/>
                  </a:solidFill>
                  <a:latin typeface="HG丸ｺﾞｼｯｸM-PRO" panose="020F0600000000000000" pitchFamily="50" charset="-128"/>
                  <a:ea typeface="HG丸ｺﾞｼｯｸM-PRO" panose="020F0600000000000000" pitchFamily="50" charset="-128"/>
                </a:rPr>
                <a:t>歳児</a:t>
              </a:r>
            </a:p>
          </p:txBody>
        </p:sp>
        <p:sp>
          <p:nvSpPr>
            <p:cNvPr id="10" name="正方形/長方形 9"/>
            <p:cNvSpPr/>
            <p:nvPr/>
          </p:nvSpPr>
          <p:spPr>
            <a:xfrm>
              <a:off x="6013428" y="2042330"/>
              <a:ext cx="2701508" cy="2384040"/>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endParaRPr lang="ja-JP" altLang="en-US" dirty="0">
                <a:solidFill>
                  <a:schemeClr val="tx1"/>
                </a:solidFill>
              </a:endParaRPr>
            </a:p>
            <a:p>
              <a:pPr fontAlgn="auto">
                <a:lnSpc>
                  <a:spcPct val="150000"/>
                </a:lnSpc>
                <a:spcBef>
                  <a:spcPts val="0"/>
                </a:spcBef>
                <a:spcAft>
                  <a:spcPts val="0"/>
                </a:spcAft>
                <a:defRPr/>
              </a:pPr>
              <a:endParaRPr lang="ja-JP" altLang="en-US" dirty="0">
                <a:solidFill>
                  <a:schemeClr val="tx1"/>
                </a:solidFill>
              </a:endParaRPr>
            </a:p>
          </p:txBody>
        </p:sp>
      </p:grpSp>
      <p:grpSp>
        <p:nvGrpSpPr>
          <p:cNvPr id="26" name="グループ化 4">
            <a:extLst>
              <a:ext uri="{FF2B5EF4-FFF2-40B4-BE49-F238E27FC236}">
                <a16:creationId xmlns:a16="http://schemas.microsoft.com/office/drawing/2014/main" id="{2670326F-3DE0-453E-BDD7-AD92FE50D373}"/>
              </a:ext>
            </a:extLst>
          </p:cNvPr>
          <p:cNvGrpSpPr>
            <a:grpSpLocks/>
          </p:cNvGrpSpPr>
          <p:nvPr/>
        </p:nvGrpSpPr>
        <p:grpSpPr bwMode="auto">
          <a:xfrm>
            <a:off x="622127" y="1490209"/>
            <a:ext cx="1973619" cy="5072516"/>
            <a:chOff x="6012456" y="1677151"/>
            <a:chExt cx="1554348" cy="2759961"/>
          </a:xfrm>
        </p:grpSpPr>
        <p:sp>
          <p:nvSpPr>
            <p:cNvPr id="27" name="角丸四角形 5">
              <a:extLst>
                <a:ext uri="{FF2B5EF4-FFF2-40B4-BE49-F238E27FC236}">
                  <a16:creationId xmlns:a16="http://schemas.microsoft.com/office/drawing/2014/main" id="{054AF31C-13EF-4D5B-B640-8BE49152452B}"/>
                </a:ext>
              </a:extLst>
            </p:cNvPr>
            <p:cNvSpPr/>
            <p:nvPr/>
          </p:nvSpPr>
          <p:spPr>
            <a:xfrm>
              <a:off x="6023425" y="1677151"/>
              <a:ext cx="1543379" cy="975829"/>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US" altLang="ja-JP" sz="2000" dirty="0">
                  <a:solidFill>
                    <a:schemeClr val="tx1"/>
                  </a:solidFill>
                  <a:latin typeface="HG丸ｺﾞｼｯｸM-PRO" panose="020F0600000000000000" pitchFamily="50" charset="-128"/>
                  <a:ea typeface="HG丸ｺﾞｼｯｸM-PRO" panose="020F0600000000000000" pitchFamily="50" charset="-128"/>
                </a:rPr>
                <a:t>0</a:t>
              </a:r>
              <a:r>
                <a:rPr lang="ja-JP" altLang="en-US" sz="2000" dirty="0">
                  <a:solidFill>
                    <a:schemeClr val="tx1"/>
                  </a:solidFill>
                  <a:latin typeface="HG丸ｺﾞｼｯｸM-PRO" panose="020F0600000000000000" pitchFamily="50" charset="-128"/>
                  <a:ea typeface="HG丸ｺﾞｼｯｸM-PRO" panose="020F0600000000000000" pitchFamily="50" charset="-128"/>
                </a:rPr>
                <a:t>歳児</a:t>
              </a:r>
            </a:p>
          </p:txBody>
        </p:sp>
        <p:sp>
          <p:nvSpPr>
            <p:cNvPr id="28" name="正方形/長方形 27">
              <a:extLst>
                <a:ext uri="{FF2B5EF4-FFF2-40B4-BE49-F238E27FC236}">
                  <a16:creationId xmlns:a16="http://schemas.microsoft.com/office/drawing/2014/main" id="{EA7DA2EA-0A27-4572-8E66-FA19537BB460}"/>
                </a:ext>
              </a:extLst>
            </p:cNvPr>
            <p:cNvSpPr/>
            <p:nvPr/>
          </p:nvSpPr>
          <p:spPr>
            <a:xfrm>
              <a:off x="6012456" y="2030186"/>
              <a:ext cx="1543379" cy="2406926"/>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endParaRPr lang="ja-JP" altLang="en-US" dirty="0">
                <a:solidFill>
                  <a:schemeClr val="tx1"/>
                </a:solidFill>
              </a:endParaRPr>
            </a:p>
            <a:p>
              <a:pPr fontAlgn="auto">
                <a:lnSpc>
                  <a:spcPct val="150000"/>
                </a:lnSpc>
                <a:spcBef>
                  <a:spcPts val="0"/>
                </a:spcBef>
                <a:spcAft>
                  <a:spcPts val="0"/>
                </a:spcAft>
                <a:defRPr/>
              </a:pPr>
              <a:endParaRPr lang="ja-JP" altLang="en-US" dirty="0">
                <a:solidFill>
                  <a:schemeClr val="tx1"/>
                </a:solidFill>
              </a:endParaRPr>
            </a:p>
          </p:txBody>
        </p:sp>
      </p:grpSp>
      <p:graphicFrame>
        <p:nvGraphicFramePr>
          <p:cNvPr id="30" name="表 29">
            <a:extLst>
              <a:ext uri="{FF2B5EF4-FFF2-40B4-BE49-F238E27FC236}">
                <a16:creationId xmlns:a16="http://schemas.microsoft.com/office/drawing/2014/main" id="{01623B40-2767-48F7-AD1B-D56A07DFBBF7}"/>
              </a:ext>
            </a:extLst>
          </p:cNvPr>
          <p:cNvGraphicFramePr>
            <a:graphicFrameLocks noGrp="1"/>
          </p:cNvGraphicFramePr>
          <p:nvPr>
            <p:extLst>
              <p:ext uri="{D42A27DB-BD31-4B8C-83A1-F6EECF244321}">
                <p14:modId xmlns:p14="http://schemas.microsoft.com/office/powerpoint/2010/main" val="2823464101"/>
              </p:ext>
            </p:extLst>
          </p:nvPr>
        </p:nvGraphicFramePr>
        <p:xfrm>
          <a:off x="2699684" y="2227687"/>
          <a:ext cx="648072" cy="4270446"/>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tblGrid>
              <a:tr h="0">
                <a:tc>
                  <a:txBody>
                    <a:bodyPr/>
                    <a:lstStyle/>
                    <a:p>
                      <a:pPr algn="ctr"/>
                      <a:r>
                        <a:rPr kumimoji="1" lang="ja-JP" altLang="en-US" sz="1600" b="0" dirty="0">
                          <a:solidFill>
                            <a:sysClr val="windowText" lastClr="000000"/>
                          </a:solidFill>
                          <a:latin typeface="HG丸ｺﾞｼｯｸM-PRO" panose="020F0600000000000000" pitchFamily="50" charset="-128"/>
                          <a:ea typeface="HG丸ｺﾞｼｯｸM-PRO" panose="020F0600000000000000" pitchFamily="50" charset="-128"/>
                        </a:rPr>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35166">
                <a:tc>
                  <a:txBody>
                    <a:bodyPr/>
                    <a:lstStyle/>
                    <a:p>
                      <a:r>
                        <a:rPr kumimoji="1" lang="ja-JP" altLang="en-US" sz="1000" b="0" dirty="0"/>
                        <a:t>　７：３０</a:t>
                      </a:r>
                      <a:endParaRPr kumimoji="1" lang="en-US" altLang="ja-JP" sz="1000" b="0" dirty="0"/>
                    </a:p>
                    <a:p>
                      <a:endParaRPr kumimoji="1" lang="en-US" altLang="ja-JP" sz="1000" b="0" dirty="0"/>
                    </a:p>
                    <a:p>
                      <a:endParaRPr kumimoji="1" lang="en-US" altLang="ja-JP" sz="1000" b="0" dirty="0"/>
                    </a:p>
                    <a:p>
                      <a:r>
                        <a:rPr kumimoji="1" lang="ja-JP" altLang="en-US" sz="1000" b="0" dirty="0"/>
                        <a:t>　９：００</a:t>
                      </a:r>
                      <a:endParaRPr kumimoji="1" lang="en-US" altLang="ja-JP" sz="1000" b="0" dirty="0"/>
                    </a:p>
                    <a:p>
                      <a:endParaRPr kumimoji="1" lang="en-US" altLang="ja-JP" sz="1000" b="0" dirty="0"/>
                    </a:p>
                    <a:p>
                      <a:endParaRPr kumimoji="1" lang="en-US" altLang="ja-JP" sz="1000" b="0" dirty="0"/>
                    </a:p>
                    <a:p>
                      <a:endParaRPr kumimoji="1" lang="en-US" altLang="ja-JP" sz="1000" b="0" dirty="0"/>
                    </a:p>
                    <a:p>
                      <a:r>
                        <a:rPr kumimoji="1" lang="ja-JP" altLang="en-US" sz="1000" b="0" dirty="0"/>
                        <a:t>１０：００</a:t>
                      </a:r>
                      <a:endParaRPr kumimoji="1" lang="en-US" altLang="ja-JP" sz="1000" b="0" dirty="0"/>
                    </a:p>
                    <a:p>
                      <a:endParaRPr kumimoji="1" lang="en-US" altLang="ja-JP" sz="1000" b="0" dirty="0"/>
                    </a:p>
                    <a:p>
                      <a:r>
                        <a:rPr kumimoji="1" lang="ja-JP" altLang="en-US" sz="1000" b="0" dirty="0"/>
                        <a:t>１１：００</a:t>
                      </a:r>
                      <a:endParaRPr kumimoji="1" lang="en-US" altLang="ja-JP" sz="1000" b="0" dirty="0"/>
                    </a:p>
                    <a:p>
                      <a:endParaRPr kumimoji="1" lang="en-US" altLang="ja-JP" sz="1000" b="0" dirty="0"/>
                    </a:p>
                    <a:p>
                      <a:r>
                        <a:rPr kumimoji="1" lang="ja-JP" altLang="en-US" sz="1000" b="0" dirty="0"/>
                        <a:t>１２：００</a:t>
                      </a:r>
                      <a:endParaRPr kumimoji="1" lang="en-US" altLang="ja-JP" sz="1000" b="0" dirty="0"/>
                    </a:p>
                    <a:p>
                      <a:endParaRPr kumimoji="1" lang="en-US" altLang="ja-JP" sz="1000" b="0" dirty="0"/>
                    </a:p>
                    <a:p>
                      <a:r>
                        <a:rPr kumimoji="1" lang="ja-JP" altLang="en-US" sz="1000" b="0" dirty="0"/>
                        <a:t>１４：００</a:t>
                      </a:r>
                      <a:endParaRPr kumimoji="1" lang="en-US" altLang="ja-JP" sz="1000" b="0" dirty="0"/>
                    </a:p>
                    <a:p>
                      <a:endParaRPr kumimoji="1" lang="en-US" altLang="ja-JP" sz="1000" b="0" dirty="0"/>
                    </a:p>
                    <a:p>
                      <a:r>
                        <a:rPr kumimoji="1" lang="ja-JP" altLang="en-US" sz="1000" b="0" dirty="0"/>
                        <a:t>１５：００</a:t>
                      </a:r>
                      <a:endParaRPr kumimoji="1" lang="en-US" altLang="ja-JP" sz="1000" b="0" dirty="0"/>
                    </a:p>
                    <a:p>
                      <a:endParaRPr kumimoji="1" lang="en-US" altLang="ja-JP" sz="1000" b="0" dirty="0"/>
                    </a:p>
                    <a:p>
                      <a:endParaRPr kumimoji="1" lang="en-US" altLang="ja-JP" sz="1000" b="0" dirty="0"/>
                    </a:p>
                    <a:p>
                      <a:r>
                        <a:rPr kumimoji="1" lang="ja-JP" altLang="en-US" sz="1000" b="0" dirty="0"/>
                        <a:t>１６：００</a:t>
                      </a:r>
                      <a:endParaRPr kumimoji="1" lang="en-US" altLang="ja-JP" sz="1000" b="0" dirty="0"/>
                    </a:p>
                    <a:p>
                      <a:endParaRPr kumimoji="1" lang="en-US" altLang="ja-JP" sz="1000" b="0" dirty="0"/>
                    </a:p>
                    <a:p>
                      <a:endParaRPr kumimoji="1" lang="en-US" altLang="ja-JP" sz="1000" b="0" dirty="0"/>
                    </a:p>
                    <a:p>
                      <a:endParaRPr kumimoji="1" lang="en-US" altLang="ja-JP" sz="1000" b="0" dirty="0"/>
                    </a:p>
                    <a:p>
                      <a:r>
                        <a:rPr kumimoji="1" lang="ja-JP" altLang="en-US" sz="1000" b="0" dirty="0"/>
                        <a:t>１８：３０</a:t>
                      </a:r>
                      <a:endParaRPr kumimoji="1" lang="en-US" altLang="ja-JP" sz="1000" b="0" dirty="0"/>
                    </a:p>
                    <a:p>
                      <a:endParaRPr kumimoji="1" lang="en-US" altLang="ja-JP" sz="1000" b="0" dirty="0"/>
                    </a:p>
                    <a:p>
                      <a:r>
                        <a:rPr kumimoji="1" lang="ja-JP" altLang="en-US" sz="1000" b="0" dirty="0"/>
                        <a:t>１９：３０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表 6">
            <a:extLst>
              <a:ext uri="{FF2B5EF4-FFF2-40B4-BE49-F238E27FC236}">
                <a16:creationId xmlns:a16="http://schemas.microsoft.com/office/drawing/2014/main" id="{04BAE13F-1149-4B68-A4E2-CFD92690D650}"/>
              </a:ext>
            </a:extLst>
          </p:cNvPr>
          <p:cNvGraphicFramePr>
            <a:graphicFrameLocks noGrp="1"/>
          </p:cNvGraphicFramePr>
          <p:nvPr>
            <p:extLst>
              <p:ext uri="{D42A27DB-BD31-4B8C-83A1-F6EECF244321}">
                <p14:modId xmlns:p14="http://schemas.microsoft.com/office/powerpoint/2010/main" val="73984119"/>
              </p:ext>
            </p:extLst>
          </p:nvPr>
        </p:nvGraphicFramePr>
        <p:xfrm>
          <a:off x="706485" y="2194427"/>
          <a:ext cx="1790974" cy="4312920"/>
        </p:xfrm>
        <a:graphic>
          <a:graphicData uri="http://schemas.openxmlformats.org/drawingml/2006/table">
            <a:tbl>
              <a:tblPr firstRow="1" bandRow="1">
                <a:tableStyleId>{5C22544A-7EE6-4342-B048-85BDC9FD1C3A}</a:tableStyleId>
              </a:tblPr>
              <a:tblGrid>
                <a:gridCol w="1790974">
                  <a:extLst>
                    <a:ext uri="{9D8B030D-6E8A-4147-A177-3AD203B41FA5}">
                      <a16:colId xmlns:a16="http://schemas.microsoft.com/office/drawing/2014/main" val="370178798"/>
                    </a:ext>
                  </a:extLst>
                </a:gridCol>
              </a:tblGrid>
              <a:tr h="357524">
                <a:tc>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0721213"/>
                  </a:ext>
                </a:extLst>
              </a:tr>
              <a:tr h="3858280">
                <a:tc>
                  <a:txBody>
                    <a:bodyPr/>
                    <a:lstStyle/>
                    <a:p>
                      <a:r>
                        <a:rPr kumimoji="1" lang="ja-JP" altLang="en-US" sz="1400" b="0" dirty="0">
                          <a:latin typeface="HG丸ｺﾞｼｯｸM-PRO" panose="020F0600000000000000" pitchFamily="50" charset="-128"/>
                          <a:ea typeface="HG丸ｺﾞｼｯｸM-PRO" panose="020F0600000000000000" pitchFamily="50" charset="-128"/>
                        </a:rPr>
                        <a:t>       随時登園</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（健康観察）</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あそび</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おやつ</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（乳児食に移行後牛乳）</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食事（１回目）</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あそび</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食事</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a:t>
                      </a:r>
                      <a:r>
                        <a:rPr kumimoji="1" lang="ja-JP" altLang="en-US" sz="1100" b="0" dirty="0">
                          <a:latin typeface="HG丸ｺﾞｼｯｸM-PRO" panose="020F0600000000000000" pitchFamily="50" charset="-128"/>
                          <a:ea typeface="HG丸ｺﾞｼｯｸM-PRO" panose="020F0600000000000000" pitchFamily="50" charset="-128"/>
                        </a:rPr>
                        <a:t>（乳児食移行児）</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休息</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食事（２回目）</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おやつ</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a:t>
                      </a:r>
                      <a:r>
                        <a:rPr kumimoji="1" lang="ja-JP" altLang="en-US" sz="1100" b="0" dirty="0">
                          <a:latin typeface="HG丸ｺﾞｼｯｸM-PRO" panose="020F0600000000000000" pitchFamily="50" charset="-128"/>
                          <a:ea typeface="HG丸ｺﾞｼｯｸM-PRO" panose="020F0600000000000000" pitchFamily="50" charset="-128"/>
                        </a:rPr>
                        <a:t>（乳児食に移行児）</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あそび</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随時降園</a:t>
                      </a:r>
                      <a:endParaRPr kumimoji="1" lang="en-US" altLang="ja-JP" sz="1400" b="0" dirty="0">
                        <a:latin typeface="HG丸ｺﾞｼｯｸM-PRO" panose="020F0600000000000000" pitchFamily="50" charset="-128"/>
                        <a:ea typeface="HG丸ｺﾞｼｯｸM-PRO" panose="020F0600000000000000" pitchFamily="50" charset="-128"/>
                      </a:endParaRPr>
                    </a:p>
                    <a:p>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保育終了</a:t>
                      </a:r>
                      <a:endParaRPr kumimoji="1" lang="en-US" altLang="ja-JP" sz="1400" b="0" dirty="0">
                        <a:latin typeface="HG丸ｺﾞｼｯｸM-PRO" panose="020F0600000000000000" pitchFamily="50" charset="-128"/>
                        <a:ea typeface="HG丸ｺﾞｼｯｸM-PRO" panose="020F0600000000000000" pitchFamily="50" charset="-128"/>
                      </a:endParaRPr>
                    </a:p>
                    <a:p>
                      <a:endParaRPr kumimoji="1" lang="ja-JP" altLang="en-US"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936414"/>
                  </a:ext>
                </a:extLst>
              </a:tr>
            </a:tbl>
          </a:graphicData>
        </a:graphic>
      </p:graphicFrame>
      <p:graphicFrame>
        <p:nvGraphicFramePr>
          <p:cNvPr id="8" name="表 7">
            <a:extLst>
              <a:ext uri="{FF2B5EF4-FFF2-40B4-BE49-F238E27FC236}">
                <a16:creationId xmlns:a16="http://schemas.microsoft.com/office/drawing/2014/main" id="{B5D0AA05-A6CB-4321-A7A2-E6E21429E367}"/>
              </a:ext>
            </a:extLst>
          </p:cNvPr>
          <p:cNvGraphicFramePr>
            <a:graphicFrameLocks noGrp="1"/>
          </p:cNvGraphicFramePr>
          <p:nvPr>
            <p:extLst>
              <p:ext uri="{D42A27DB-BD31-4B8C-83A1-F6EECF244321}">
                <p14:modId xmlns:p14="http://schemas.microsoft.com/office/powerpoint/2010/main" val="3757451425"/>
              </p:ext>
            </p:extLst>
          </p:nvPr>
        </p:nvGraphicFramePr>
        <p:xfrm>
          <a:off x="3560634" y="2208491"/>
          <a:ext cx="1918432" cy="4328160"/>
        </p:xfrm>
        <a:graphic>
          <a:graphicData uri="http://schemas.openxmlformats.org/drawingml/2006/table">
            <a:tbl>
              <a:tblPr firstRow="1" bandRow="1">
                <a:tableStyleId>{5C22544A-7EE6-4342-B048-85BDC9FD1C3A}</a:tableStyleId>
              </a:tblPr>
              <a:tblGrid>
                <a:gridCol w="1918432">
                  <a:extLst>
                    <a:ext uri="{9D8B030D-6E8A-4147-A177-3AD203B41FA5}">
                      <a16:colId xmlns:a16="http://schemas.microsoft.com/office/drawing/2014/main" val="3034587860"/>
                    </a:ext>
                  </a:extLst>
                </a:gridCol>
              </a:tblGrid>
              <a:tr h="357887">
                <a:tc>
                  <a:txBody>
                    <a:bodyPr/>
                    <a:lstStyle/>
                    <a:p>
                      <a:r>
                        <a:rPr kumimoji="1" lang="ja-JP" altLang="en-US" b="0" dirty="0"/>
                        <a:t>　</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946680"/>
                  </a:ext>
                </a:extLst>
              </a:tr>
              <a:tr h="3877113">
                <a:tc>
                  <a:txBody>
                    <a:bodyPr/>
                    <a:lstStyle/>
                    <a:p>
                      <a:r>
                        <a:rPr kumimoji="1" lang="ja-JP" altLang="en-US" sz="1600" b="0" dirty="0">
                          <a:latin typeface="HG丸ｺﾞｼｯｸM-PRO" panose="020F0600000000000000" pitchFamily="50" charset="-128"/>
                          <a:ea typeface="HG丸ｺﾞｼｯｸM-PRO" panose="020F0600000000000000" pitchFamily="50" charset="-128"/>
                        </a:rPr>
                        <a:t>        </a:t>
                      </a:r>
                      <a:r>
                        <a:rPr kumimoji="1" lang="ja-JP" altLang="en-US" sz="1400" b="0" dirty="0">
                          <a:latin typeface="HG丸ｺﾞｼｯｸM-PRO" panose="020F0600000000000000" pitchFamily="50" charset="-128"/>
                          <a:ea typeface="HG丸ｺﾞｼｯｸM-PRO" panose="020F0600000000000000" pitchFamily="50" charset="-128"/>
                        </a:rPr>
                        <a:t>随時登園</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en-US" altLang="ja-JP" sz="1400" b="0" dirty="0">
                          <a:latin typeface="HG丸ｺﾞｼｯｸM-PRO" panose="020F0600000000000000" pitchFamily="50" charset="-128"/>
                          <a:ea typeface="HG丸ｺﾞｼｯｸM-PRO" panose="020F0600000000000000" pitchFamily="50" charset="-128"/>
                        </a:rPr>
                        <a:t>    </a:t>
                      </a:r>
                      <a:r>
                        <a:rPr kumimoji="1" lang="ja-JP" altLang="en-US" sz="1400" b="0" dirty="0">
                          <a:latin typeface="HG丸ｺﾞｼｯｸM-PRO" panose="020F0600000000000000" pitchFamily="50" charset="-128"/>
                          <a:ea typeface="HG丸ｺﾞｼｯｸM-PRO" panose="020F0600000000000000" pitchFamily="50" charset="-128"/>
                        </a:rPr>
                        <a:t>　</a:t>
                      </a:r>
                      <a:r>
                        <a:rPr kumimoji="1" lang="en-US" altLang="ja-JP" sz="1400" b="0" dirty="0">
                          <a:latin typeface="HG丸ｺﾞｼｯｸM-PRO" panose="020F0600000000000000" pitchFamily="50" charset="-128"/>
                          <a:ea typeface="HG丸ｺﾞｼｯｸM-PRO" panose="020F0600000000000000" pitchFamily="50" charset="-128"/>
                        </a:rPr>
                        <a:t> (</a:t>
                      </a:r>
                      <a:r>
                        <a:rPr kumimoji="1" lang="ja-JP" altLang="en-US" sz="1400" b="0" dirty="0">
                          <a:latin typeface="HG丸ｺﾞｼｯｸM-PRO" panose="020F0600000000000000" pitchFamily="50" charset="-128"/>
                          <a:ea typeface="HG丸ｺﾞｼｯｸM-PRO" panose="020F0600000000000000" pitchFamily="50" charset="-128"/>
                        </a:rPr>
                        <a:t>健康観察）　　　　　　　      </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あそび</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おやつ</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室内・戸外あそび</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課題保育　</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食事</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休息</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おやつ</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随時降園</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あそび　</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延長保育</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sz="1400" b="0" dirty="0">
                          <a:latin typeface="HG丸ｺﾞｼｯｸM-PRO" panose="020F0600000000000000" pitchFamily="50" charset="-128"/>
                          <a:ea typeface="HG丸ｺﾞｼｯｸM-PRO" panose="020F0600000000000000" pitchFamily="50" charset="-128"/>
                        </a:rPr>
                        <a:t>　 　 保育終了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377222"/>
                  </a:ext>
                </a:extLst>
              </a:tr>
            </a:tbl>
          </a:graphicData>
        </a:graphic>
      </p:graphicFrame>
      <p:grpSp>
        <p:nvGrpSpPr>
          <p:cNvPr id="31" name="グループ化 4">
            <a:extLst>
              <a:ext uri="{FF2B5EF4-FFF2-40B4-BE49-F238E27FC236}">
                <a16:creationId xmlns:a16="http://schemas.microsoft.com/office/drawing/2014/main" id="{61740B15-CAD7-4D84-B4CF-564E4C29B997}"/>
              </a:ext>
            </a:extLst>
          </p:cNvPr>
          <p:cNvGrpSpPr>
            <a:grpSpLocks/>
          </p:cNvGrpSpPr>
          <p:nvPr/>
        </p:nvGrpSpPr>
        <p:grpSpPr bwMode="auto">
          <a:xfrm>
            <a:off x="6414052" y="1490209"/>
            <a:ext cx="2190200" cy="5093153"/>
            <a:chOff x="6012456" y="1707084"/>
            <a:chExt cx="2664000" cy="2730028"/>
          </a:xfrm>
        </p:grpSpPr>
        <p:sp>
          <p:nvSpPr>
            <p:cNvPr id="32" name="角丸四角形 5">
              <a:extLst>
                <a:ext uri="{FF2B5EF4-FFF2-40B4-BE49-F238E27FC236}">
                  <a16:creationId xmlns:a16="http://schemas.microsoft.com/office/drawing/2014/main" id="{57C3BFC3-F931-4F2D-8DFD-B60EF9AFDF24}"/>
                </a:ext>
              </a:extLst>
            </p:cNvPr>
            <p:cNvSpPr/>
            <p:nvPr/>
          </p:nvSpPr>
          <p:spPr>
            <a:xfrm>
              <a:off x="6012456" y="1707084"/>
              <a:ext cx="2664000" cy="975829"/>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３，４，５歳児</a:t>
              </a:r>
            </a:p>
          </p:txBody>
        </p:sp>
        <p:sp>
          <p:nvSpPr>
            <p:cNvPr id="33" name="正方形/長方形 32">
              <a:extLst>
                <a:ext uri="{FF2B5EF4-FFF2-40B4-BE49-F238E27FC236}">
                  <a16:creationId xmlns:a16="http://schemas.microsoft.com/office/drawing/2014/main" id="{7CF718E0-4D16-434F-80A0-A64D76DA73F7}"/>
                </a:ext>
              </a:extLst>
            </p:cNvPr>
            <p:cNvSpPr/>
            <p:nvPr/>
          </p:nvSpPr>
          <p:spPr>
            <a:xfrm>
              <a:off x="6012456" y="2030186"/>
              <a:ext cx="2664000" cy="2406926"/>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endParaRPr lang="ja-JP" altLang="en-US" dirty="0">
                <a:solidFill>
                  <a:schemeClr val="tx1"/>
                </a:solidFill>
              </a:endParaRPr>
            </a:p>
            <a:p>
              <a:pPr fontAlgn="auto">
                <a:lnSpc>
                  <a:spcPct val="150000"/>
                </a:lnSpc>
                <a:spcBef>
                  <a:spcPts val="0"/>
                </a:spcBef>
                <a:spcAft>
                  <a:spcPts val="0"/>
                </a:spcAft>
                <a:defRPr/>
              </a:pPr>
              <a:endParaRPr lang="ja-JP" altLang="en-US" dirty="0">
                <a:solidFill>
                  <a:schemeClr val="tx1"/>
                </a:solidFill>
              </a:endParaRPr>
            </a:p>
          </p:txBody>
        </p:sp>
      </p:grpSp>
      <p:graphicFrame>
        <p:nvGraphicFramePr>
          <p:cNvPr id="34" name="表 33">
            <a:extLst>
              <a:ext uri="{FF2B5EF4-FFF2-40B4-BE49-F238E27FC236}">
                <a16:creationId xmlns:a16="http://schemas.microsoft.com/office/drawing/2014/main" id="{69E0A398-E26C-4E2C-BD42-CBB24E611114}"/>
              </a:ext>
            </a:extLst>
          </p:cNvPr>
          <p:cNvGraphicFramePr>
            <a:graphicFrameLocks noGrp="1"/>
          </p:cNvGraphicFramePr>
          <p:nvPr>
            <p:extLst>
              <p:ext uri="{D42A27DB-BD31-4B8C-83A1-F6EECF244321}">
                <p14:modId xmlns:p14="http://schemas.microsoft.com/office/powerpoint/2010/main" val="52964137"/>
              </p:ext>
            </p:extLst>
          </p:nvPr>
        </p:nvGraphicFramePr>
        <p:xfrm>
          <a:off x="5681621" y="2139701"/>
          <a:ext cx="648072" cy="439695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tblGrid>
              <a:tr h="343110">
                <a:tc>
                  <a:txBody>
                    <a:bodyPr/>
                    <a:lstStyle/>
                    <a:p>
                      <a:pPr algn="ctr"/>
                      <a:r>
                        <a:rPr kumimoji="1" lang="ja-JP" altLang="en-US" sz="1600" b="0" dirty="0">
                          <a:solidFill>
                            <a:sysClr val="windowText" lastClr="000000"/>
                          </a:solidFill>
                          <a:latin typeface="HG丸ｺﾞｼｯｸM-PRO" panose="020F0600000000000000" pitchFamily="50" charset="-128"/>
                          <a:ea typeface="HG丸ｺﾞｼｯｸM-PRO" panose="020F0600000000000000" pitchFamily="50" charset="-128"/>
                        </a:rPr>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27069">
                <a:tc>
                  <a:txBody>
                    <a:bodyPr/>
                    <a:lstStyle/>
                    <a:p>
                      <a:r>
                        <a:rPr kumimoji="1" lang="ja-JP" altLang="en-US" sz="1000" b="0" dirty="0"/>
                        <a:t>　７：３０</a:t>
                      </a:r>
                      <a:endParaRPr kumimoji="1" lang="en-US" altLang="ja-JP" sz="1000" b="0" dirty="0"/>
                    </a:p>
                    <a:p>
                      <a:endParaRPr kumimoji="1" lang="en-US" altLang="ja-JP" sz="1000" b="0" dirty="0"/>
                    </a:p>
                    <a:p>
                      <a:endParaRPr kumimoji="1" lang="en-US" altLang="ja-JP" sz="1000" b="0" dirty="0"/>
                    </a:p>
                    <a:p>
                      <a:r>
                        <a:rPr kumimoji="1" lang="ja-JP" altLang="en-US" sz="1000" b="0" dirty="0"/>
                        <a:t>　９：００</a:t>
                      </a:r>
                      <a:endParaRPr kumimoji="1" lang="en-US" altLang="ja-JP" sz="1000" b="0" dirty="0"/>
                    </a:p>
                    <a:p>
                      <a:endParaRPr kumimoji="1" lang="en-US" altLang="ja-JP" sz="1000" b="0" dirty="0"/>
                    </a:p>
                    <a:p>
                      <a:endParaRPr kumimoji="1" lang="en-US" altLang="ja-JP" sz="1000" b="0" dirty="0"/>
                    </a:p>
                    <a:p>
                      <a:endParaRPr kumimoji="1" lang="en-US" altLang="ja-JP" sz="1000" b="0" dirty="0"/>
                    </a:p>
                    <a:p>
                      <a:r>
                        <a:rPr kumimoji="1" lang="ja-JP" altLang="en-US" sz="1000" b="0" dirty="0"/>
                        <a:t>１０：００</a:t>
                      </a:r>
                      <a:endParaRPr kumimoji="1" lang="en-US" altLang="ja-JP" sz="1000" b="0" dirty="0"/>
                    </a:p>
                    <a:p>
                      <a:endParaRPr kumimoji="1" lang="en-US" altLang="ja-JP" sz="1000" b="0" dirty="0"/>
                    </a:p>
                    <a:p>
                      <a:r>
                        <a:rPr kumimoji="1" lang="ja-JP" altLang="en-US" sz="1000" b="0" dirty="0"/>
                        <a:t>１１：００</a:t>
                      </a:r>
                      <a:endParaRPr kumimoji="1" lang="en-US" altLang="ja-JP" sz="1000" b="0" dirty="0"/>
                    </a:p>
                    <a:p>
                      <a:endParaRPr kumimoji="1" lang="en-US" altLang="ja-JP" sz="1000" b="0" dirty="0"/>
                    </a:p>
                    <a:p>
                      <a:r>
                        <a:rPr kumimoji="1" lang="ja-JP" altLang="en-US" sz="1000" b="0" dirty="0"/>
                        <a:t>１２：００</a:t>
                      </a:r>
                      <a:endParaRPr kumimoji="1" lang="en-US" altLang="ja-JP" sz="1000" b="0" dirty="0"/>
                    </a:p>
                    <a:p>
                      <a:endParaRPr kumimoji="1" lang="en-US" altLang="ja-JP" sz="1000" b="0" dirty="0"/>
                    </a:p>
                    <a:p>
                      <a:r>
                        <a:rPr kumimoji="1" lang="ja-JP" altLang="en-US" sz="1000" b="0" dirty="0"/>
                        <a:t>１４：００</a:t>
                      </a:r>
                      <a:endParaRPr kumimoji="1" lang="en-US" altLang="ja-JP" sz="1000" b="0" dirty="0"/>
                    </a:p>
                    <a:p>
                      <a:endParaRPr kumimoji="1" lang="en-US" altLang="ja-JP" sz="1000" b="0" dirty="0"/>
                    </a:p>
                    <a:p>
                      <a:r>
                        <a:rPr kumimoji="1" lang="ja-JP" altLang="en-US" sz="1000" b="0" dirty="0"/>
                        <a:t>１５：００</a:t>
                      </a:r>
                      <a:endParaRPr kumimoji="1" lang="en-US" altLang="ja-JP" sz="1000" b="0" dirty="0"/>
                    </a:p>
                    <a:p>
                      <a:endParaRPr kumimoji="1" lang="en-US" altLang="ja-JP" sz="1000" b="0" dirty="0"/>
                    </a:p>
                    <a:p>
                      <a:endParaRPr kumimoji="1" lang="en-US" altLang="ja-JP" sz="1000" b="0" dirty="0"/>
                    </a:p>
                    <a:p>
                      <a:r>
                        <a:rPr kumimoji="1" lang="ja-JP" altLang="en-US" sz="1000" b="0" dirty="0"/>
                        <a:t>１６：００</a:t>
                      </a:r>
                      <a:endParaRPr kumimoji="1" lang="en-US" altLang="ja-JP" sz="1000" b="0" dirty="0"/>
                    </a:p>
                    <a:p>
                      <a:endParaRPr kumimoji="1" lang="en-US" altLang="ja-JP" sz="1000" b="0" dirty="0"/>
                    </a:p>
                    <a:p>
                      <a:endParaRPr kumimoji="1" lang="en-US" altLang="ja-JP" sz="1000" b="0" dirty="0"/>
                    </a:p>
                    <a:p>
                      <a:endParaRPr kumimoji="1" lang="en-US" altLang="ja-JP" sz="1000" b="0" dirty="0"/>
                    </a:p>
                    <a:p>
                      <a:r>
                        <a:rPr kumimoji="1" lang="ja-JP" altLang="en-US" sz="1000" b="0" dirty="0"/>
                        <a:t>１８：３０</a:t>
                      </a:r>
                      <a:endParaRPr kumimoji="1" lang="en-US" altLang="ja-JP" sz="1000" b="0" dirty="0"/>
                    </a:p>
                    <a:p>
                      <a:endParaRPr kumimoji="1" lang="en-US" altLang="ja-JP" sz="1000" b="0" dirty="0"/>
                    </a:p>
                    <a:p>
                      <a:endParaRPr kumimoji="1" lang="en-US" altLang="ja-JP" sz="1000" b="0" dirty="0"/>
                    </a:p>
                    <a:p>
                      <a:r>
                        <a:rPr kumimoji="1" lang="ja-JP" altLang="en-US" sz="1000" b="0" dirty="0"/>
                        <a:t>１９：３０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表 8">
            <a:extLst>
              <a:ext uri="{FF2B5EF4-FFF2-40B4-BE49-F238E27FC236}">
                <a16:creationId xmlns:a16="http://schemas.microsoft.com/office/drawing/2014/main" id="{3E2EBAA6-B83E-4807-B473-AB5761D22C11}"/>
              </a:ext>
            </a:extLst>
          </p:cNvPr>
          <p:cNvGraphicFramePr>
            <a:graphicFrameLocks noGrp="1"/>
          </p:cNvGraphicFramePr>
          <p:nvPr>
            <p:extLst>
              <p:ext uri="{D42A27DB-BD31-4B8C-83A1-F6EECF244321}">
                <p14:modId xmlns:p14="http://schemas.microsoft.com/office/powerpoint/2010/main" val="1429739070"/>
              </p:ext>
            </p:extLst>
          </p:nvPr>
        </p:nvGraphicFramePr>
        <p:xfrm>
          <a:off x="6535293" y="2171760"/>
          <a:ext cx="1947717" cy="4309622"/>
        </p:xfrm>
        <a:graphic>
          <a:graphicData uri="http://schemas.openxmlformats.org/drawingml/2006/table">
            <a:tbl>
              <a:tblPr firstRow="1" bandRow="1">
                <a:tableStyleId>{5C22544A-7EE6-4342-B048-85BDC9FD1C3A}</a:tableStyleId>
              </a:tblPr>
              <a:tblGrid>
                <a:gridCol w="1947717">
                  <a:extLst>
                    <a:ext uri="{9D8B030D-6E8A-4147-A177-3AD203B41FA5}">
                      <a16:colId xmlns:a16="http://schemas.microsoft.com/office/drawing/2014/main" val="1984703604"/>
                    </a:ext>
                  </a:extLst>
                </a:gridCol>
              </a:tblGrid>
              <a:tr h="377702">
                <a:tc>
                  <a:txBody>
                    <a:bodyPr/>
                    <a:lstStyle/>
                    <a:p>
                      <a:r>
                        <a:rPr kumimoji="1" lang="ja-JP" altLang="en-US" b="0" dirty="0"/>
                        <a:t>　　　</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417604"/>
                  </a:ext>
                </a:extLst>
              </a:tr>
              <a:tr h="3909019">
                <a:tc>
                  <a:txBody>
                    <a:bodyPr/>
                    <a:lstStyle/>
                    <a:p>
                      <a:pPr algn="ctr"/>
                      <a:r>
                        <a:rPr kumimoji="1" lang="ja-JP" altLang="en-US" sz="1400" b="0" dirty="0">
                          <a:latin typeface="HG丸ｺﾞｼｯｸM-PRO" panose="020F0600000000000000" pitchFamily="50" charset="-128"/>
                          <a:ea typeface="HG丸ｺﾞｼｯｸM-PRO" panose="020F0600000000000000" pitchFamily="50" charset="-128"/>
                        </a:rPr>
                        <a:t>随時登園</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（健康観察）</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あそび</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室内・戸外あそび　</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課題保育</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食事</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休息</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おやつ</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帰りの会</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随時降園</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あそび</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a:t>
                      </a: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延長保育</a:t>
                      </a:r>
                      <a:endParaRPr kumimoji="1" lang="en-US" altLang="ja-JP" sz="1400" b="0" dirty="0">
                        <a:latin typeface="HG丸ｺﾞｼｯｸM-PRO" panose="020F0600000000000000" pitchFamily="50" charset="-128"/>
                        <a:ea typeface="HG丸ｺﾞｼｯｸM-PRO" panose="020F0600000000000000" pitchFamily="50" charset="-128"/>
                      </a:endParaRPr>
                    </a:p>
                    <a:p>
                      <a:pPr algn="ctr"/>
                      <a:endParaRPr kumimoji="1" lang="en-US" altLang="ja-JP" sz="1400" b="0" dirty="0">
                        <a:latin typeface="HG丸ｺﾞｼｯｸM-PRO" panose="020F0600000000000000" pitchFamily="50" charset="-128"/>
                        <a:ea typeface="HG丸ｺﾞｼｯｸM-PRO" panose="020F0600000000000000" pitchFamily="50" charset="-128"/>
                      </a:endParaRPr>
                    </a:p>
                    <a:p>
                      <a:pPr algn="ctr"/>
                      <a:r>
                        <a:rPr kumimoji="1" lang="ja-JP" altLang="en-US" sz="1400" b="0" dirty="0">
                          <a:latin typeface="HG丸ｺﾞｼｯｸM-PRO" panose="020F0600000000000000" pitchFamily="50" charset="-128"/>
                          <a:ea typeface="HG丸ｺﾞｼｯｸM-PRO" panose="020F0600000000000000" pitchFamily="50" charset="-128"/>
                        </a:rPr>
                        <a:t>　保育終了</a:t>
                      </a:r>
                      <a:endParaRPr kumimoji="1" lang="en-US" altLang="ja-JP" sz="14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8998851"/>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93" y="302316"/>
            <a:ext cx="1080120" cy="1012278"/>
          </a:xfrm>
          <a:prstGeom prst="roundRect">
            <a:avLst/>
          </a:prstGeom>
        </p:spPr>
      </p:pic>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１２</a:t>
            </a:r>
            <a:r>
              <a:rPr lang="en-US" altLang="zh-TW"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a:t>
            </a:r>
            <a:r>
              <a:rPr lang="zh-TW" altLang="en-US" sz="3200" kern="100" dirty="0">
                <a:latin typeface="HG丸ｺﾞｼｯｸM-PRO" panose="020F0600000000000000" pitchFamily="50" charset="-128"/>
                <a:ea typeface="HG丸ｺﾞｼｯｸM-PRO" panose="020F0600000000000000" pitchFamily="50" charset="-128"/>
              </a:rPr>
              <a:t>年間行事予定</a:t>
            </a:r>
            <a:r>
              <a:rPr lang="zh-TW" altLang="en-US" sz="2800" kern="100" dirty="0">
                <a:latin typeface="HG丸ｺﾞｼｯｸM-PRO" panose="020F0600000000000000" pitchFamily="50" charset="-128"/>
                <a:ea typeface="HG丸ｺﾞｼｯｸM-PRO" panose="020F0600000000000000" pitchFamily="50" charset="-128"/>
              </a:rPr>
              <a:t>（</a:t>
            </a:r>
            <a:r>
              <a:rPr lang="ja-JP" altLang="en-US" sz="2800" kern="100" dirty="0">
                <a:latin typeface="HG丸ｺﾞｼｯｸM-PRO" panose="020F0600000000000000" pitchFamily="50" charset="-128"/>
                <a:ea typeface="HG丸ｺﾞｼｯｸM-PRO" panose="020F0600000000000000" pitchFamily="50" charset="-128"/>
              </a:rPr>
              <a:t>令和７</a:t>
            </a:r>
            <a:r>
              <a:rPr lang="zh-TW" altLang="en-US" sz="2800" kern="100" dirty="0">
                <a:latin typeface="HG丸ｺﾞｼｯｸM-PRO" panose="020F0600000000000000" pitchFamily="50" charset="-128"/>
                <a:ea typeface="HG丸ｺﾞｼｯｸM-PRO" panose="020F0600000000000000" pitchFamily="50" charset="-128"/>
              </a:rPr>
              <a:t>年度</a:t>
            </a:r>
            <a:r>
              <a:rPr lang="ja-JP" altLang="en-US" sz="2800" kern="100" dirty="0">
                <a:latin typeface="HG丸ｺﾞｼｯｸM-PRO" panose="020F0600000000000000" pitchFamily="50" charset="-128"/>
                <a:ea typeface="HG丸ｺﾞｼｯｸM-PRO" panose="020F0600000000000000" pitchFamily="50" charset="-128"/>
              </a:rPr>
              <a:t>予定</a:t>
            </a:r>
            <a:r>
              <a:rPr lang="zh-TW" altLang="en-US" sz="2800" kern="100" dirty="0">
                <a:latin typeface="HG丸ｺﾞｼｯｸM-PRO" panose="020F0600000000000000" pitchFamily="50" charset="-128"/>
                <a:ea typeface="HG丸ｺﾞｼｯｸM-PRO" panose="020F0600000000000000" pitchFamily="50" charset="-128"/>
              </a:rPr>
              <a:t>）</a:t>
            </a:r>
          </a:p>
        </p:txBody>
      </p:sp>
      <p:sp>
        <p:nvSpPr>
          <p:cNvPr id="24578" name="テキスト プレースホルダー 2"/>
          <p:cNvSpPr>
            <a:spLocks noGrp="1"/>
          </p:cNvSpPr>
          <p:nvPr>
            <p:ph type="body" idx="1"/>
          </p:nvPr>
        </p:nvSpPr>
        <p:spPr>
          <a:xfrm>
            <a:off x="2051720" y="1445316"/>
            <a:ext cx="6552977" cy="288503"/>
          </a:xfrm>
        </p:spPr>
        <p:txBody>
          <a:bodyPr/>
          <a:lstStyle/>
          <a:p>
            <a:pPr marL="0" indent="0" eaLnBrk="1" hangingPunct="1">
              <a:buFont typeface="Wingdings 2" pitchFamily="18" charset="2"/>
              <a:buNone/>
            </a:pPr>
            <a:r>
              <a:rPr lang="ja-JP" altLang="en-US" sz="1600" dirty="0"/>
              <a:t>　　　　　　　　　　　　　　</a:t>
            </a:r>
            <a:r>
              <a:rPr lang="ja-JP" altLang="en-US" sz="1400" dirty="0"/>
              <a:t>　</a:t>
            </a:r>
            <a:r>
              <a:rPr lang="ja-JP" altLang="ja-JP" sz="1400" dirty="0"/>
              <a:t>◆印：保護者参加行事</a:t>
            </a:r>
            <a:r>
              <a:rPr lang="ja-JP" altLang="en-US" sz="1400" dirty="0"/>
              <a:t>　　　</a:t>
            </a:r>
            <a:r>
              <a:rPr lang="ja-JP" altLang="en-US" sz="1400" dirty="0">
                <a:latin typeface="ＭＳ Ｐゴシック" panose="020B0600070205080204" pitchFamily="50" charset="-128"/>
                <a:ea typeface="ＭＳ Ｐゴシック" panose="020B0600070205080204" pitchFamily="50" charset="-128"/>
              </a:rPr>
              <a:t>●印：高齢者招待行事</a:t>
            </a:r>
            <a:r>
              <a:rPr lang="ja-JP" altLang="ja-JP" sz="1400" dirty="0"/>
              <a:t>　</a:t>
            </a:r>
            <a:endParaRPr lang="ja-JP" altLang="en-US" sz="1400" dirty="0"/>
          </a:p>
        </p:txBody>
      </p:sp>
      <p:graphicFrame>
        <p:nvGraphicFramePr>
          <p:cNvPr id="5" name="表 4"/>
          <p:cNvGraphicFramePr>
            <a:graphicFrameLocks noGrp="1"/>
          </p:cNvGraphicFramePr>
          <p:nvPr>
            <p:extLst>
              <p:ext uri="{D42A27DB-BD31-4B8C-83A1-F6EECF244321}">
                <p14:modId xmlns:p14="http://schemas.microsoft.com/office/powerpoint/2010/main" val="1943125923"/>
              </p:ext>
            </p:extLst>
          </p:nvPr>
        </p:nvGraphicFramePr>
        <p:xfrm>
          <a:off x="539552" y="1794733"/>
          <a:ext cx="8064500" cy="4393781"/>
        </p:xfrm>
        <a:graphic>
          <a:graphicData uri="http://schemas.openxmlformats.org/drawingml/2006/table">
            <a:tbl>
              <a:tblPr/>
              <a:tblGrid>
                <a:gridCol w="1080120">
                  <a:extLst>
                    <a:ext uri="{9D8B030D-6E8A-4147-A177-3AD203B41FA5}">
                      <a16:colId xmlns:a16="http://schemas.microsoft.com/office/drawing/2014/main" val="20000"/>
                    </a:ext>
                  </a:extLst>
                </a:gridCol>
                <a:gridCol w="6984380">
                  <a:extLst>
                    <a:ext uri="{9D8B030D-6E8A-4147-A177-3AD203B41FA5}">
                      <a16:colId xmlns:a16="http://schemas.microsoft.com/office/drawing/2014/main" val="20001"/>
                    </a:ext>
                  </a:extLst>
                </a:gridCol>
              </a:tblGrid>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行 事 内 容</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４月</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入園式　　　　♦保護者会</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3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高齢者施設訪問（</a:t>
                      </a:r>
                      <a:r>
                        <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4</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，５歳児）　　</a:t>
                      </a:r>
                      <a:endPar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６月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さるえこどもまつり　　</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♦☆保育参観（通年）</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91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７月</a:t>
                      </a:r>
                      <a:endPar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８月</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七夕　　プール・水あそび　　　　高齢者施設訪問（５歳児）</a:t>
                      </a:r>
                      <a:endPar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お楽しみ保育（５歳児）　</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９月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mn-cs"/>
                        </a:rPr>
                        <a:t>●ふれあいの会（</a:t>
                      </a:r>
                      <a:r>
                        <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mn-cs"/>
                        </a:rPr>
                        <a:t>4</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mn-cs"/>
                        </a:rPr>
                        <a:t>，</a:t>
                      </a:r>
                      <a:r>
                        <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mn-cs"/>
                        </a:rPr>
                        <a:t>5</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mn-cs"/>
                        </a:rPr>
                        <a:t>歳児）　　高齢者施設訪問（５歳児）　</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運動会　　　お買い物ごっこ（乳児・幼児）</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１１月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七五三のお参り（５歳児）♦引き取り訓練　　遠足ごっこ</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3</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5</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歳児）</a:t>
                      </a:r>
                      <a:endPar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１２月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おもちつき会　　クリスマス会　　　高齢者施設訪問（５歳児）</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　一年生会　　観劇会（父母の会主催）　♦お遊戯会（未定）</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２月</a:t>
                      </a:r>
                      <a:endParaRPr kumimoji="0"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節分［豆まき］　　　高齢者施設訪問（５歳児）　　</a:t>
                      </a:r>
                      <a:r>
                        <a:rPr kumimoji="0" lang="ja-JP"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保護者会　　</a:t>
                      </a:r>
                      <a:endPar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卒園遠足（５歳児）</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7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３月</a:t>
                      </a:r>
                      <a:endPar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ひなまつり会　　お別れ会　　◆卒園式　　　　　　　　　　　　　　　　　　</a:t>
                      </a:r>
                      <a:endParaRPr kumimoji="0"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9" name="テキスト ボックス 8"/>
          <p:cNvSpPr txBox="1"/>
          <p:nvPr/>
        </p:nvSpPr>
        <p:spPr>
          <a:xfrm>
            <a:off x="539552" y="6162103"/>
            <a:ext cx="8210052" cy="584775"/>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☆年間を通じて各クラス一名の保育参加（保育参観）を行っています。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詳しくはクラスよりお知らせ致します。</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00023"/>
            <a:ext cx="1080120" cy="1012278"/>
          </a:xfrm>
          <a:prstGeom prst="roundRect">
            <a:avLst/>
          </a:prstGeom>
        </p:spPr>
      </p:pic>
      <p:sp>
        <p:nvSpPr>
          <p:cNvPr id="25601" name="タイトル 3"/>
          <p:cNvSpPr>
            <a:spLocks noGrp="1"/>
          </p:cNvSpPr>
          <p:nvPr>
            <p:ph type="title"/>
          </p:nvPr>
        </p:nvSpPr>
        <p:spPr/>
        <p:txBody>
          <a:bodyPr/>
          <a:lstStyle/>
          <a:p>
            <a:pPr eaLnBrk="1" hangingPunct="1"/>
            <a:r>
              <a:rPr lang="ja-JP" altLang="en-US" sz="3200" dirty="0">
                <a:latin typeface="HG丸ｺﾞｼｯｸM-PRO" panose="020F0600000000000000" pitchFamily="50" charset="-128"/>
                <a:ea typeface="HG丸ｺﾞｼｯｸM-PRO" panose="020F0600000000000000" pitchFamily="50" charset="-128"/>
              </a:rPr>
              <a:t>行事例</a:t>
            </a:r>
          </a:p>
        </p:txBody>
      </p:sp>
      <p:sp>
        <p:nvSpPr>
          <p:cNvPr id="25606" name="コンテンツ プレースホルダー 4"/>
          <p:cNvSpPr>
            <a:spLocks noGrp="1"/>
          </p:cNvSpPr>
          <p:nvPr>
            <p:ph sz="quarter" idx="1"/>
          </p:nvPr>
        </p:nvSpPr>
        <p:spPr>
          <a:xfrm>
            <a:off x="1116013" y="1557338"/>
            <a:ext cx="3009900" cy="503237"/>
          </a:xfrm>
        </p:spPr>
        <p:txBody>
          <a:bodyPr/>
          <a:lstStyle/>
          <a:p>
            <a:pPr eaLnBrk="1" hangingPunct="1"/>
            <a:r>
              <a:rPr lang="ja-JP" altLang="en-US" sz="2400" dirty="0">
                <a:latin typeface="HG丸ｺﾞｼｯｸM-PRO" panose="020F0600000000000000" pitchFamily="50" charset="-128"/>
                <a:ea typeface="HG丸ｺﾞｼｯｸM-PRO" panose="020F0600000000000000" pitchFamily="50" charset="-128"/>
              </a:rPr>
              <a:t>おゆう</a:t>
            </a:r>
            <a:r>
              <a:rPr lang="ja-JP" altLang="en-US" sz="2400" dirty="0" err="1">
                <a:latin typeface="HG丸ｺﾞｼｯｸM-PRO" panose="020F0600000000000000" pitchFamily="50" charset="-128"/>
                <a:ea typeface="HG丸ｺﾞｼｯｸM-PRO" panose="020F0600000000000000" pitchFamily="50" charset="-128"/>
              </a:rPr>
              <a:t>ぎ</a:t>
            </a:r>
            <a:r>
              <a:rPr lang="ja-JP" altLang="en-US" sz="2400" dirty="0">
                <a:latin typeface="HG丸ｺﾞｼｯｸM-PRO" panose="020F0600000000000000" pitchFamily="50" charset="-128"/>
                <a:ea typeface="HG丸ｺﾞｼｯｸM-PRO" panose="020F0600000000000000" pitchFamily="50" charset="-128"/>
              </a:rPr>
              <a:t>会</a:t>
            </a:r>
          </a:p>
        </p:txBody>
      </p:sp>
      <p:sp>
        <p:nvSpPr>
          <p:cNvPr id="25607" name="コンテンツ プレースホルダー 4"/>
          <p:cNvSpPr>
            <a:spLocks noGrp="1"/>
          </p:cNvSpPr>
          <p:nvPr>
            <p:ph sz="quarter" idx="1"/>
          </p:nvPr>
        </p:nvSpPr>
        <p:spPr>
          <a:xfrm>
            <a:off x="4859338" y="1557338"/>
            <a:ext cx="3009900" cy="503237"/>
          </a:xfrm>
        </p:spPr>
        <p:txBody>
          <a:bodyPr/>
          <a:lstStyle/>
          <a:p>
            <a:pPr eaLnBrk="1" hangingPunct="1"/>
            <a:r>
              <a:rPr lang="ja-JP" altLang="en-US" sz="2400" dirty="0">
                <a:latin typeface="HG丸ｺﾞｼｯｸM-PRO" panose="020F0600000000000000" pitchFamily="50" charset="-128"/>
                <a:ea typeface="HG丸ｺﾞｼｯｸM-PRO" panose="020F0600000000000000" pitchFamily="50" charset="-128"/>
              </a:rPr>
              <a:t>運動会</a:t>
            </a:r>
          </a:p>
        </p:txBody>
      </p:sp>
      <p:pic>
        <p:nvPicPr>
          <p:cNvPr id="3" name="図 2" descr="屋内, テーブル, ケーキ, 立つ が含まれている画像&#10;&#10;自動的に生成された説明">
            <a:extLst>
              <a:ext uri="{FF2B5EF4-FFF2-40B4-BE49-F238E27FC236}">
                <a16:creationId xmlns:a16="http://schemas.microsoft.com/office/drawing/2014/main" id="{66CB9FED-2620-12C7-0559-3BEE65187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183" y="2295534"/>
            <a:ext cx="2123728" cy="1592796"/>
          </a:xfrm>
          <a:prstGeom prst="rect">
            <a:avLst/>
          </a:prstGeom>
        </p:spPr>
      </p:pic>
      <p:pic>
        <p:nvPicPr>
          <p:cNvPr id="7" name="図 6" descr="座る, ドア, オレンジ, 立つ が含まれている画像&#10;&#10;自動的に生成された説明">
            <a:extLst>
              <a:ext uri="{FF2B5EF4-FFF2-40B4-BE49-F238E27FC236}">
                <a16:creationId xmlns:a16="http://schemas.microsoft.com/office/drawing/2014/main" id="{14319753-FBAF-376D-E551-87211077A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3620" y="4369077"/>
            <a:ext cx="2024844" cy="1518633"/>
          </a:xfrm>
          <a:prstGeom prst="rect">
            <a:avLst/>
          </a:prstGeom>
        </p:spPr>
      </p:pic>
      <p:pic>
        <p:nvPicPr>
          <p:cNvPr id="9" name="図 8" descr="誕生日ケーキを前にステージで演奏するバンドと観客&#10;&#10;低い精度で自動的に生成された説明">
            <a:extLst>
              <a:ext uri="{FF2B5EF4-FFF2-40B4-BE49-F238E27FC236}">
                <a16:creationId xmlns:a16="http://schemas.microsoft.com/office/drawing/2014/main" id="{0E881951-1E84-EFF9-2699-EF3F997F8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31267"/>
            <a:ext cx="2051720" cy="1538790"/>
          </a:xfrm>
          <a:prstGeom prst="rect">
            <a:avLst/>
          </a:prstGeom>
        </p:spPr>
      </p:pic>
      <p:pic>
        <p:nvPicPr>
          <p:cNvPr id="14" name="図 13" descr="屋外, 建物, 人, グループ が含まれている画像&#10;&#10;自動的に生成された説明">
            <a:extLst>
              <a:ext uri="{FF2B5EF4-FFF2-40B4-BE49-F238E27FC236}">
                <a16:creationId xmlns:a16="http://schemas.microsoft.com/office/drawing/2014/main" id="{C62444EE-7605-5043-13D3-51FCD489E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2196852"/>
            <a:ext cx="1934476" cy="1450857"/>
          </a:xfrm>
          <a:prstGeom prst="rect">
            <a:avLst/>
          </a:prstGeom>
        </p:spPr>
      </p:pic>
      <p:pic>
        <p:nvPicPr>
          <p:cNvPr id="16" name="図 15" descr="人, 道路, 子供, 屋外 が含まれている画像&#10;&#10;自動的に生成された説明">
            <a:extLst>
              <a:ext uri="{FF2B5EF4-FFF2-40B4-BE49-F238E27FC236}">
                <a16:creationId xmlns:a16="http://schemas.microsoft.com/office/drawing/2014/main" id="{50958B8E-C69E-2CCB-651C-B953B4E1D3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256978" y="4548381"/>
            <a:ext cx="1835302" cy="1376477"/>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1465" y="3260274"/>
            <a:ext cx="1764704" cy="1323528"/>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9CABC-A185-4F4A-A044-EEE70E558577}"/>
              </a:ext>
            </a:extLst>
          </p:cNvPr>
          <p:cNvSpPr>
            <a:spLocks noGrp="1"/>
          </p:cNvSpPr>
          <p:nvPr>
            <p:ph type="title"/>
          </p:nvPr>
        </p:nvSpPr>
        <p:spPr/>
        <p:txBody>
          <a:bodyPr/>
          <a:lstStyle/>
          <a:p>
            <a:r>
              <a:rPr lang="ja-JP" altLang="en-US" sz="3200" dirty="0">
                <a:latin typeface="HG丸ｺﾞｼｯｸM-PRO" panose="020F0600000000000000" pitchFamily="50" charset="-128"/>
                <a:ea typeface="HG丸ｺﾞｼｯｸM-PRO" panose="020F0600000000000000" pitchFamily="50" charset="-128"/>
              </a:rPr>
              <a:t>１３</a:t>
            </a:r>
            <a:r>
              <a:rPr lang="en-US" altLang="ja-JP" sz="3200" dirty="0">
                <a:latin typeface="HG丸ｺﾞｼｯｸM-PRO" panose="020F0600000000000000" pitchFamily="50" charset="-128"/>
                <a:ea typeface="HG丸ｺﾞｼｯｸM-PRO" panose="020F0600000000000000" pitchFamily="50" charset="-128"/>
              </a:rPr>
              <a:t>.</a:t>
            </a:r>
            <a:r>
              <a:rPr kumimoji="1" lang="ja-JP" altLang="en-US" sz="3200" dirty="0">
                <a:latin typeface="HG丸ｺﾞｼｯｸM-PRO" panose="020F0600000000000000" pitchFamily="50" charset="-128"/>
                <a:ea typeface="HG丸ｺﾞｼｯｸM-PRO" panose="020F0600000000000000" pitchFamily="50" charset="-128"/>
              </a:rPr>
              <a:t>　毎月の定期行事・その他</a:t>
            </a:r>
          </a:p>
        </p:txBody>
      </p:sp>
      <p:grpSp>
        <p:nvGrpSpPr>
          <p:cNvPr id="5" name="グループ化 3">
            <a:extLst>
              <a:ext uri="{FF2B5EF4-FFF2-40B4-BE49-F238E27FC236}">
                <a16:creationId xmlns:a16="http://schemas.microsoft.com/office/drawing/2014/main" id="{80B63311-4F93-44F5-AE43-D218FF197989}"/>
              </a:ext>
            </a:extLst>
          </p:cNvPr>
          <p:cNvGrpSpPr>
            <a:grpSpLocks/>
          </p:cNvGrpSpPr>
          <p:nvPr/>
        </p:nvGrpSpPr>
        <p:grpSpPr bwMode="auto">
          <a:xfrm>
            <a:off x="672174" y="1543164"/>
            <a:ext cx="3637408" cy="2461900"/>
            <a:chOff x="3250751" y="1707083"/>
            <a:chExt cx="2664001" cy="3260071"/>
          </a:xfrm>
        </p:grpSpPr>
        <p:sp>
          <p:nvSpPr>
            <p:cNvPr id="6" name="角丸四角形 10">
              <a:extLst>
                <a:ext uri="{FF2B5EF4-FFF2-40B4-BE49-F238E27FC236}">
                  <a16:creationId xmlns:a16="http://schemas.microsoft.com/office/drawing/2014/main" id="{7D560A0D-3103-4CFD-B8C7-0F3928EC0502}"/>
                </a:ext>
              </a:extLst>
            </p:cNvPr>
            <p:cNvSpPr/>
            <p:nvPr/>
          </p:nvSpPr>
          <p:spPr>
            <a:xfrm>
              <a:off x="3250752" y="1707083"/>
              <a:ext cx="2664000" cy="1217861"/>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毎月の行事</a:t>
              </a:r>
            </a:p>
          </p:txBody>
        </p:sp>
        <p:sp>
          <p:nvSpPr>
            <p:cNvPr id="7" name="正方形/長方形 6">
              <a:extLst>
                <a:ext uri="{FF2B5EF4-FFF2-40B4-BE49-F238E27FC236}">
                  <a16:creationId xmlns:a16="http://schemas.microsoft.com/office/drawing/2014/main" id="{8371615B-9DD6-42A9-BAF4-358FAA11BFDA}"/>
                </a:ext>
              </a:extLst>
            </p:cNvPr>
            <p:cNvSpPr/>
            <p:nvPr/>
          </p:nvSpPr>
          <p:spPr>
            <a:xfrm>
              <a:off x="3250751" y="2305720"/>
              <a:ext cx="2664000" cy="2661434"/>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buFont typeface="Arial" pitchFamily="34" charset="0"/>
                <a:buChar char="•"/>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身体測定　　</a:t>
              </a:r>
            </a:p>
            <a:p>
              <a:pPr fontAlgn="auto">
                <a:lnSpc>
                  <a:spcPct val="150000"/>
                </a:lnSpc>
                <a:spcBef>
                  <a:spcPts val="0"/>
                </a:spcBef>
                <a:spcAft>
                  <a:spcPts val="0"/>
                </a:spcAft>
                <a:buFont typeface="Arial" pitchFamily="34" charset="0"/>
                <a:buChar char="•"/>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０歳児健診（月１回）</a:t>
              </a:r>
            </a:p>
            <a:p>
              <a:pPr fontAlgn="auto">
                <a:lnSpc>
                  <a:spcPct val="150000"/>
                </a:lnSpc>
                <a:spcBef>
                  <a:spcPts val="0"/>
                </a:spcBef>
                <a:spcAft>
                  <a:spcPts val="0"/>
                </a:spcAft>
                <a:buFont typeface="Arial" pitchFamily="34" charset="0"/>
                <a:buChar char="•"/>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避難訓練、安全指導</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buFont typeface="Arial" pitchFamily="34" charset="0"/>
                <a:buChar char="•"/>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誕生会</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buFont typeface="Arial" pitchFamily="34" charset="0"/>
                <a:buChar cha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（お子様の誕生日にクラスで行います。）</a:t>
              </a:r>
            </a:p>
            <a:p>
              <a:pPr fontAlgn="auto">
                <a:lnSpc>
                  <a:spcPct val="150000"/>
                </a:lnSpc>
                <a:spcBef>
                  <a:spcPts val="0"/>
                </a:spcBef>
                <a:spcAft>
                  <a:spcPts val="0"/>
                </a:spcAft>
                <a:defRPr/>
              </a:pP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1" name="グループ化 3">
            <a:extLst>
              <a:ext uri="{FF2B5EF4-FFF2-40B4-BE49-F238E27FC236}">
                <a16:creationId xmlns:a16="http://schemas.microsoft.com/office/drawing/2014/main" id="{49EDBFFF-D294-42DF-8F31-0C5D302DFE8C}"/>
              </a:ext>
            </a:extLst>
          </p:cNvPr>
          <p:cNvGrpSpPr>
            <a:grpSpLocks/>
          </p:cNvGrpSpPr>
          <p:nvPr/>
        </p:nvGrpSpPr>
        <p:grpSpPr bwMode="auto">
          <a:xfrm>
            <a:off x="4427984" y="1509873"/>
            <a:ext cx="3997449" cy="2495191"/>
            <a:chOff x="8497717" y="1129852"/>
            <a:chExt cx="2664000" cy="3838664"/>
          </a:xfrm>
        </p:grpSpPr>
        <p:sp>
          <p:nvSpPr>
            <p:cNvPr id="12" name="角丸四角形 20">
              <a:extLst>
                <a:ext uri="{FF2B5EF4-FFF2-40B4-BE49-F238E27FC236}">
                  <a16:creationId xmlns:a16="http://schemas.microsoft.com/office/drawing/2014/main" id="{537A2C83-A9B5-4FD6-B63B-1C33C993AB11}"/>
                </a:ext>
              </a:extLst>
            </p:cNvPr>
            <p:cNvSpPr/>
            <p:nvPr/>
          </p:nvSpPr>
          <p:spPr>
            <a:xfrm>
              <a:off x="8497717" y="1129852"/>
              <a:ext cx="2664000" cy="1524508"/>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特別カリキュラム</a:t>
              </a:r>
            </a:p>
          </p:txBody>
        </p:sp>
        <p:sp>
          <p:nvSpPr>
            <p:cNvPr id="13" name="正方形/長方形 12">
              <a:extLst>
                <a:ext uri="{FF2B5EF4-FFF2-40B4-BE49-F238E27FC236}">
                  <a16:creationId xmlns:a16="http://schemas.microsoft.com/office/drawing/2014/main" id="{52CAE277-3699-470C-AC14-6BDD4925E13B}"/>
                </a:ext>
              </a:extLst>
            </p:cNvPr>
            <p:cNvSpPr/>
            <p:nvPr/>
          </p:nvSpPr>
          <p:spPr>
            <a:xfrm>
              <a:off x="8497717" y="1937159"/>
              <a:ext cx="2664000" cy="3031357"/>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・体操指導　月</a:t>
              </a:r>
              <a:r>
                <a:rPr lang="en-US" altLang="ja-JP" sz="1600" dirty="0">
                  <a:solidFill>
                    <a:schemeClr val="tx1"/>
                  </a:solidFill>
                  <a:latin typeface="HG丸ｺﾞｼｯｸM-PRO" panose="020F0600000000000000" pitchFamily="50" charset="-128"/>
                  <a:ea typeface="HG丸ｺﾞｼｯｸM-PRO" panose="020F0600000000000000" pitchFamily="50" charset="-128"/>
                </a:rPr>
                <a:t>1</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2</a:t>
              </a:r>
              <a:r>
                <a:rPr lang="ja-JP" altLang="en-US" sz="1600" dirty="0">
                  <a:solidFill>
                    <a:schemeClr val="tx1"/>
                  </a:solidFill>
                  <a:latin typeface="HG丸ｺﾞｼｯｸM-PRO" panose="020F0600000000000000" pitchFamily="50" charset="-128"/>
                  <a:ea typeface="HG丸ｺﾞｼｯｸM-PRO" panose="020F0600000000000000" pitchFamily="50" charset="-128"/>
                </a:rPr>
                <a:t>回　</a:t>
              </a:r>
              <a:r>
                <a:rPr lang="ja-JP" altLang="en-US" sz="1200" dirty="0">
                  <a:solidFill>
                    <a:schemeClr val="tx1"/>
                  </a:solidFill>
                  <a:latin typeface="HG丸ｺﾞｼｯｸM-PRO" panose="020F0600000000000000" pitchFamily="50" charset="-128"/>
                  <a:ea typeface="HG丸ｺﾞｼｯｸM-PRO" panose="020F0600000000000000" pitchFamily="50" charset="-128"/>
                </a:rPr>
                <a:t>（３、４、５歳児）</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・絵画教室　月  </a:t>
              </a:r>
              <a:r>
                <a:rPr lang="en-US" altLang="ja-JP" sz="1600" dirty="0">
                  <a:solidFill>
                    <a:schemeClr val="tx1"/>
                  </a:solidFill>
                  <a:latin typeface="HG丸ｺﾞｼｯｸM-PRO" panose="020F0600000000000000" pitchFamily="50" charset="-128"/>
                  <a:ea typeface="HG丸ｺﾞｼｯｸM-PRO" panose="020F0600000000000000" pitchFamily="50" charset="-128"/>
                </a:rPr>
                <a:t>1</a:t>
              </a:r>
              <a:r>
                <a:rPr lang="ja-JP" altLang="en-US" sz="1600" dirty="0">
                  <a:solidFill>
                    <a:schemeClr val="tx1"/>
                  </a:solidFill>
                  <a:latin typeface="HG丸ｺﾞｼｯｸM-PRO" panose="020F0600000000000000" pitchFamily="50" charset="-128"/>
                  <a:ea typeface="HG丸ｺﾞｼｯｸM-PRO" panose="020F0600000000000000" pitchFamily="50" charset="-128"/>
                </a:rPr>
                <a:t>回　</a:t>
              </a:r>
              <a:r>
                <a:rPr lang="ja-JP" altLang="en-US" sz="1200" dirty="0">
                  <a:solidFill>
                    <a:schemeClr val="tx1"/>
                  </a:solidFill>
                  <a:latin typeface="HG丸ｺﾞｼｯｸM-PRO" panose="020F0600000000000000" pitchFamily="50" charset="-128"/>
                  <a:ea typeface="HG丸ｺﾞｼｯｸM-PRO" panose="020F0600000000000000" pitchFamily="50" charset="-128"/>
                </a:rPr>
                <a:t>（４、５歳児）</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400" dirty="0">
                <a:solidFill>
                  <a:schemeClr val="tx1"/>
                </a:solidFill>
                <a:latin typeface="ＭＳ Ｐゴシック" pitchFamily="50" charset="-128"/>
                <a:ea typeface="ＭＳ Ｐゴシック" pitchFamily="50" charset="-128"/>
              </a:endParaRPr>
            </a:p>
          </p:txBody>
        </p:sp>
      </p:grpSp>
      <p:grpSp>
        <p:nvGrpSpPr>
          <p:cNvPr id="16" name="グループ化 3">
            <a:extLst>
              <a:ext uri="{FF2B5EF4-FFF2-40B4-BE49-F238E27FC236}">
                <a16:creationId xmlns:a16="http://schemas.microsoft.com/office/drawing/2014/main" id="{FD8925DA-949A-4EDB-B3BC-DBDFA56E8BA5}"/>
              </a:ext>
            </a:extLst>
          </p:cNvPr>
          <p:cNvGrpSpPr>
            <a:grpSpLocks/>
          </p:cNvGrpSpPr>
          <p:nvPr/>
        </p:nvGrpSpPr>
        <p:grpSpPr bwMode="auto">
          <a:xfrm>
            <a:off x="610400" y="4149080"/>
            <a:ext cx="7920029" cy="2570185"/>
            <a:chOff x="3250752" y="1707083"/>
            <a:chExt cx="2664000" cy="3192197"/>
          </a:xfrm>
        </p:grpSpPr>
        <p:sp>
          <p:nvSpPr>
            <p:cNvPr id="17" name="角丸四角形 10">
              <a:extLst>
                <a:ext uri="{FF2B5EF4-FFF2-40B4-BE49-F238E27FC236}">
                  <a16:creationId xmlns:a16="http://schemas.microsoft.com/office/drawing/2014/main" id="{E1EAD9F6-3BED-4BEB-939A-8CA09C5214B6}"/>
                </a:ext>
              </a:extLst>
            </p:cNvPr>
            <p:cNvSpPr/>
            <p:nvPr/>
          </p:nvSpPr>
          <p:spPr>
            <a:xfrm>
              <a:off x="3250752" y="1707083"/>
              <a:ext cx="2664000" cy="1217861"/>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551895E0-52CE-42D4-B37A-B1B1DBE96283}"/>
                </a:ext>
              </a:extLst>
            </p:cNvPr>
            <p:cNvSpPr/>
            <p:nvPr/>
          </p:nvSpPr>
          <p:spPr>
            <a:xfrm>
              <a:off x="3250752" y="2237846"/>
              <a:ext cx="2664000" cy="2661434"/>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dirty="0">
                  <a:solidFill>
                    <a:schemeClr val="tx1"/>
                  </a:solidFill>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内科健診・歯科健診（春・夏）　　・眼科健診（春のみ）</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・布団乾燥・園舎清掃を定期的に行っています。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・ご家庭と園が共通理解のもとに子育てを行っていくために、保育参加（参観）、保護者会、</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個人面談を実施しています。（クラスごとに日程が異なります）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・在宅子育て支援のとして、「マイ保育園広場」Ｙｏｕ遊くらぶ子育て講座、育児体験を行って</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います。また地域での世代間交流、卒園児との交流や職場体験なども受け入れています。</a:t>
              </a:r>
            </a:p>
          </p:txBody>
        </p:sp>
      </p:grpSp>
    </p:spTree>
    <p:extLst>
      <p:ext uri="{BB962C8B-B14F-4D97-AF65-F5344CB8AC3E}">
        <p14:creationId xmlns:p14="http://schemas.microsoft.com/office/powerpoint/2010/main" val="771205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13559"/>
            <a:ext cx="1080120" cy="1012278"/>
          </a:xfrm>
          <a:prstGeom prst="roundRect">
            <a:avLst/>
          </a:prstGeom>
        </p:spPr>
      </p:pic>
      <p:sp>
        <p:nvSpPr>
          <p:cNvPr id="2" name="タイトル 1"/>
          <p:cNvSpPr>
            <a:spLocks noGrp="1"/>
          </p:cNvSpPr>
          <p:nvPr>
            <p:ph type="title"/>
          </p:nvPr>
        </p:nvSpPr>
        <p:spPr>
          <a:xfrm>
            <a:off x="570665" y="223991"/>
            <a:ext cx="8061077" cy="1143000"/>
          </a:xfrm>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１４</a:t>
            </a:r>
            <a:r>
              <a:rPr lang="en-US" altLang="zh-TW"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保育のねらい　①</a:t>
            </a:r>
            <a:endParaRPr lang="zh-TW" altLang="en-US" sz="3200" kern="1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a:grpSpLocks/>
          </p:cNvGrpSpPr>
          <p:nvPr/>
        </p:nvGrpSpPr>
        <p:grpSpPr bwMode="auto">
          <a:xfrm>
            <a:off x="551937" y="1512611"/>
            <a:ext cx="7916863" cy="1885185"/>
            <a:chOff x="467544" y="1681691"/>
            <a:chExt cx="2664000" cy="1022207"/>
          </a:xfrm>
        </p:grpSpPr>
        <p:sp>
          <p:nvSpPr>
            <p:cNvPr id="8" name="角丸四角形 7"/>
            <p:cNvSpPr/>
            <p:nvPr/>
          </p:nvSpPr>
          <p:spPr>
            <a:xfrm>
              <a:off x="467544" y="1681691"/>
              <a:ext cx="2664000" cy="169882"/>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０歳児　ひよこ組</a:t>
              </a:r>
            </a:p>
          </p:txBody>
        </p:sp>
        <p:sp>
          <p:nvSpPr>
            <p:cNvPr id="9" name="正方形/長方形 8"/>
            <p:cNvSpPr/>
            <p:nvPr/>
          </p:nvSpPr>
          <p:spPr>
            <a:xfrm>
              <a:off x="467544" y="1851572"/>
              <a:ext cx="2664000" cy="852326"/>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100" dirty="0">
                  <a:solidFill>
                    <a:schemeClr val="tx1"/>
                  </a:solidFill>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生後５７日からのお子さんを保育を行しています。一人ひとりの発育、発達、生活リズムに合わせ、安全で衛生的環境において、乳児にとって心地よい保育を心がけています。スキンシップを充分に取るなかで、「おむつが濡れた」「抱っこしてほしい」など表現豊かに表現する子どもの要求を応答的に受け止めながら愛情深く保育を行います。また授乳、離乳食については、一人ひとりの子どもに応じて保護者、看護師、栄養士、調理師と話合いをもちながらすすめていきます。健康面では、はう、立つ、歩く、知的好奇心などが伴う探索活動が十分にできるよう、環境を整え日々の健康状態を観察し、安定した睡眠の確保や疾病の早期発見、健康状態に配慮していま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p>
          </p:txBody>
        </p:sp>
      </p:grpSp>
      <p:grpSp>
        <p:nvGrpSpPr>
          <p:cNvPr id="5" name="グループ化 4"/>
          <p:cNvGrpSpPr>
            <a:grpSpLocks/>
          </p:cNvGrpSpPr>
          <p:nvPr/>
        </p:nvGrpSpPr>
        <p:grpSpPr bwMode="auto">
          <a:xfrm>
            <a:off x="539747" y="3543414"/>
            <a:ext cx="8022362" cy="1586974"/>
            <a:chOff x="6008354" y="1708622"/>
            <a:chExt cx="2668102" cy="2662496"/>
          </a:xfrm>
        </p:grpSpPr>
        <p:sp>
          <p:nvSpPr>
            <p:cNvPr id="6" name="角丸四角形 5"/>
            <p:cNvSpPr/>
            <p:nvPr/>
          </p:nvSpPr>
          <p:spPr>
            <a:xfrm>
              <a:off x="6008354" y="1708622"/>
              <a:ext cx="2664000" cy="579083"/>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１歳児　りす組</a:t>
              </a:r>
            </a:p>
          </p:txBody>
        </p:sp>
        <p:sp>
          <p:nvSpPr>
            <p:cNvPr id="10" name="正方形/長方形 9"/>
            <p:cNvSpPr/>
            <p:nvPr/>
          </p:nvSpPr>
          <p:spPr>
            <a:xfrm>
              <a:off x="6012456" y="2287705"/>
              <a:ext cx="2664000" cy="2083413"/>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自由に歩けるようになり、その世界が一段と広がります。大人から見ると困った行動が多いこの時期、子どもにとっては“知的”に発達をし「何だろう」「触ってみたい」この時期。一人ひとりの意欲、好奇心と安全に気をつけながら見守り、受けとめ保育をおこなっていきます。食事、排泄など必要な基本的な生活習慣の形成については、一人ひとりにあわせながら「自分で（したい）」「できた」という意欲、自信、満足感を共に喜び合える保育を心がけています。</a:t>
              </a:r>
            </a:p>
            <a:p>
              <a:pPr fontAlgn="auto">
                <a:lnSpc>
                  <a:spcPct val="150000"/>
                </a:lnSpc>
                <a:spcBef>
                  <a:spcPts val="0"/>
                </a:spcBef>
                <a:spcAft>
                  <a:spcPts val="0"/>
                </a:spcAft>
                <a:defRPr/>
              </a:pPr>
              <a:endParaRPr lang="ja-JP" altLang="en-US" dirty="0">
                <a:solidFill>
                  <a:schemeClr val="tx1"/>
                </a:solidFill>
              </a:endParaRPr>
            </a:p>
          </p:txBody>
        </p:sp>
      </p:grpSp>
      <p:grpSp>
        <p:nvGrpSpPr>
          <p:cNvPr id="4" name="グループ化 3"/>
          <p:cNvGrpSpPr>
            <a:grpSpLocks/>
          </p:cNvGrpSpPr>
          <p:nvPr/>
        </p:nvGrpSpPr>
        <p:grpSpPr bwMode="auto">
          <a:xfrm>
            <a:off x="551937" y="5229201"/>
            <a:ext cx="8044132" cy="1543288"/>
            <a:chOff x="3250752" y="1743774"/>
            <a:chExt cx="2664000" cy="1916901"/>
          </a:xfrm>
        </p:grpSpPr>
        <p:sp>
          <p:nvSpPr>
            <p:cNvPr id="11" name="角丸四角形 10"/>
            <p:cNvSpPr/>
            <p:nvPr/>
          </p:nvSpPr>
          <p:spPr>
            <a:xfrm>
              <a:off x="3250752" y="1743774"/>
              <a:ext cx="2664000" cy="804963"/>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２歳児　うさぎ組</a:t>
              </a:r>
            </a:p>
          </p:txBody>
        </p:sp>
        <p:sp>
          <p:nvSpPr>
            <p:cNvPr id="12" name="正方形/長方形 11"/>
            <p:cNvSpPr/>
            <p:nvPr/>
          </p:nvSpPr>
          <p:spPr>
            <a:xfrm>
              <a:off x="3250752" y="2277221"/>
              <a:ext cx="2664000" cy="1383454"/>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周囲の大人との信頼関係のもと、言葉の数が急激に増え、ますます世界が広がってくる２歳児。お友だちともあそべるようになりますが、自己主張も強くなります。トラブルは“自分”を知り、“他人”を知る大切な機会。いろいろな“思い”を知ることは大切なことです。欲求を押さえつけるのではなく、受け止め励ましながら自信や意欲を育んでい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また、基本的な生活習慣が習得できるよう援助しながら模倣あそびを通して社会的ルールを伝えるようにしています。</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13588"/>
            <a:ext cx="1080120" cy="1012278"/>
          </a:xfrm>
          <a:prstGeom prst="roundRect">
            <a:avLst/>
          </a:prstGeom>
        </p:spPr>
      </p:pic>
      <p:sp>
        <p:nvSpPr>
          <p:cNvPr id="2" name="タイトル 1"/>
          <p:cNvSpPr>
            <a:spLocks noGrp="1"/>
          </p:cNvSpPr>
          <p:nvPr>
            <p:ph type="title"/>
          </p:nvPr>
        </p:nvSpPr>
        <p:spPr/>
        <p:txBody>
          <a:bodyPr>
            <a:normAutofit/>
          </a:bodyPr>
          <a:lstStyle/>
          <a:p>
            <a:pPr eaLnBrk="1" fontAlgn="auto" hangingPunct="1">
              <a:spcAft>
                <a:spcPts val="0"/>
              </a:spcAft>
              <a:defRPr/>
            </a:pPr>
            <a:r>
              <a:rPr lang="ja-JP" altLang="en-US" kern="100" dirty="0">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保育のねらい　②</a:t>
            </a:r>
            <a:endParaRPr lang="zh-TW" altLang="en-US" sz="3200" kern="1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a:grpSpLocks/>
          </p:cNvGrpSpPr>
          <p:nvPr/>
        </p:nvGrpSpPr>
        <p:grpSpPr bwMode="auto">
          <a:xfrm>
            <a:off x="551937" y="1512608"/>
            <a:ext cx="7916863" cy="1608596"/>
            <a:chOff x="467544" y="1681690"/>
            <a:chExt cx="2664000" cy="804858"/>
          </a:xfrm>
        </p:grpSpPr>
        <p:sp>
          <p:nvSpPr>
            <p:cNvPr id="8" name="角丸四角形 7"/>
            <p:cNvSpPr/>
            <p:nvPr/>
          </p:nvSpPr>
          <p:spPr>
            <a:xfrm>
              <a:off x="467544" y="1681690"/>
              <a:ext cx="2664000" cy="225839"/>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３歳児　くま組</a:t>
              </a:r>
            </a:p>
          </p:txBody>
        </p:sp>
        <p:sp>
          <p:nvSpPr>
            <p:cNvPr id="9" name="正方形/長方形 8"/>
            <p:cNvSpPr/>
            <p:nvPr/>
          </p:nvSpPr>
          <p:spPr>
            <a:xfrm>
              <a:off x="467544" y="1907529"/>
              <a:ext cx="2664000" cy="579019"/>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400" dirty="0">
                  <a:solidFill>
                    <a:schemeClr val="tx1"/>
                  </a:solidFill>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たくさんの人と関わるようになり、“自分”と“他人”がわかり、イヤな思いもする中で、どう折り合いをつけていくかを体験します。その時の心の動きを逃さずに受けとめ、成長につなげる保育を心掛けています。友だちとのごっこあそびを体験する中で言葉、表現力、社会性を育てています。</a:t>
              </a:r>
            </a:p>
          </p:txBody>
        </p:sp>
      </p:grpSp>
      <p:grpSp>
        <p:nvGrpSpPr>
          <p:cNvPr id="5" name="グループ化 4"/>
          <p:cNvGrpSpPr>
            <a:grpSpLocks/>
          </p:cNvGrpSpPr>
          <p:nvPr/>
        </p:nvGrpSpPr>
        <p:grpSpPr bwMode="auto">
          <a:xfrm>
            <a:off x="551937" y="3212976"/>
            <a:ext cx="8022362" cy="1681053"/>
            <a:chOff x="6008354" y="1708622"/>
            <a:chExt cx="2668102" cy="2803129"/>
          </a:xfrm>
        </p:grpSpPr>
        <p:sp>
          <p:nvSpPr>
            <p:cNvPr id="6" name="角丸四角形 5"/>
            <p:cNvSpPr/>
            <p:nvPr/>
          </p:nvSpPr>
          <p:spPr>
            <a:xfrm>
              <a:off x="6008354" y="1708622"/>
              <a:ext cx="2664000" cy="1051264"/>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４歳児　きりん組</a:t>
              </a:r>
            </a:p>
          </p:txBody>
        </p:sp>
        <p:sp>
          <p:nvSpPr>
            <p:cNvPr id="10" name="正方形/長方形 9"/>
            <p:cNvSpPr/>
            <p:nvPr/>
          </p:nvSpPr>
          <p:spPr>
            <a:xfrm>
              <a:off x="6012456" y="2352865"/>
              <a:ext cx="2664000" cy="2158886"/>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400" dirty="0">
                  <a:solidFill>
                    <a:schemeClr val="tx1"/>
                  </a:solidFill>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友だちや身近な人とのつながりを広げ、集団で活動することを楽しむこの時期。室内外にあるいろいろな教材を子ども達それぞれの興味、関心に合わせていかせるよう、保育者も五感を働かせ、子ども達がいろいろなことを経験し、思ったこと、感じたことを自由に表現する“感性”を受け止め、育んでいくよう心がけて保育を行っていきます。</a:t>
              </a:r>
            </a:p>
          </p:txBody>
        </p:sp>
      </p:grpSp>
      <p:grpSp>
        <p:nvGrpSpPr>
          <p:cNvPr id="4" name="グループ化 3"/>
          <p:cNvGrpSpPr>
            <a:grpSpLocks/>
          </p:cNvGrpSpPr>
          <p:nvPr/>
        </p:nvGrpSpPr>
        <p:grpSpPr bwMode="auto">
          <a:xfrm>
            <a:off x="551937" y="5092429"/>
            <a:ext cx="8044132" cy="1680062"/>
            <a:chOff x="3250752" y="1743774"/>
            <a:chExt cx="2664000" cy="1916903"/>
          </a:xfrm>
        </p:grpSpPr>
        <p:sp>
          <p:nvSpPr>
            <p:cNvPr id="11" name="角丸四角形 10"/>
            <p:cNvSpPr/>
            <p:nvPr/>
          </p:nvSpPr>
          <p:spPr>
            <a:xfrm>
              <a:off x="3250752" y="1743774"/>
              <a:ext cx="2664000" cy="804963"/>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５歳児　ぞう組</a:t>
              </a:r>
            </a:p>
          </p:txBody>
        </p:sp>
        <p:sp>
          <p:nvSpPr>
            <p:cNvPr id="12" name="正方形/長方形 11"/>
            <p:cNvSpPr/>
            <p:nvPr/>
          </p:nvSpPr>
          <p:spPr>
            <a:xfrm>
              <a:off x="3250752" y="2190974"/>
              <a:ext cx="2664000" cy="1469703"/>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自分”“他者”の思いをしっかり受け止め、集団の中で、“自己主張する”“がまんする”気持ちを持てるようになり、何でもできるようになった自分に自信を持ち、ますます意欲的に行動するようになる時期。基本的生活習慣の確立を目指し、社会性、ルールを伝えていく保育をしています。また年長児としての異年齢にかかわりあいながらともに相手を思いやる気持ちを育みます。</a:t>
              </a:r>
            </a:p>
          </p:txBody>
        </p:sp>
      </p:grpSp>
    </p:spTree>
    <p:extLst>
      <p:ext uri="{BB962C8B-B14F-4D97-AF65-F5344CB8AC3E}">
        <p14:creationId xmlns:p14="http://schemas.microsoft.com/office/powerpoint/2010/main" val="5877293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13588"/>
            <a:ext cx="1080120" cy="1012278"/>
          </a:xfrm>
          <a:prstGeom prst="roundRect">
            <a:avLst/>
          </a:prstGeom>
        </p:spPr>
      </p:pic>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１５</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保育の特色</a:t>
            </a:r>
            <a:endParaRPr lang="zh-TW" altLang="en-US" sz="3200" kern="1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a:grpSpLocks/>
          </p:cNvGrpSpPr>
          <p:nvPr/>
        </p:nvGrpSpPr>
        <p:grpSpPr bwMode="auto">
          <a:xfrm>
            <a:off x="539750" y="1844824"/>
            <a:ext cx="7916863" cy="4580688"/>
            <a:chOff x="467544" y="1681690"/>
            <a:chExt cx="2664000" cy="804858"/>
          </a:xfrm>
        </p:grpSpPr>
        <p:sp>
          <p:nvSpPr>
            <p:cNvPr id="8" name="角丸四角形 7"/>
            <p:cNvSpPr/>
            <p:nvPr/>
          </p:nvSpPr>
          <p:spPr>
            <a:xfrm>
              <a:off x="467544" y="1681690"/>
              <a:ext cx="2664000" cy="239731"/>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保育の特色</a:t>
              </a:r>
            </a:p>
          </p:txBody>
        </p:sp>
        <p:sp>
          <p:nvSpPr>
            <p:cNvPr id="9" name="正方形/長方形 8"/>
            <p:cNvSpPr/>
            <p:nvPr/>
          </p:nvSpPr>
          <p:spPr>
            <a:xfrm>
              <a:off x="467544" y="1782730"/>
              <a:ext cx="2664000" cy="703818"/>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sz="1600" dirty="0">
                  <a:solidFill>
                    <a:schemeClr val="tx1"/>
                  </a:solidFill>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rPr>
                <a:t>　生活やあそびを異年齢で交わる中で、年齢の枠を超えた優しさや思いやりの心を育て、「やってみたい」「やってみよう」と興味を持った事柄へ挑戦する意欲を向上できるよう取り組んでいます。保育目標の「生きる力をもったたくましい子」を目指し子ども達がそれぞれの個性を認め合いながら時にはぶつかり合い、時には受け止め合い主体的に活動する力を身につけ自己肯定感を高められるよう日々過ごしています。</a:t>
              </a:r>
              <a:r>
                <a:rPr lang="en-US" altLang="ja-JP" sz="1600" dirty="0">
                  <a:solidFill>
                    <a:schemeClr val="tx1"/>
                  </a:solidFill>
                  <a:latin typeface="HG丸ｺﾞｼｯｸM-PRO" panose="020F0600000000000000" pitchFamily="50" charset="-128"/>
                  <a:ea typeface="HG丸ｺﾞｼｯｸM-PRO" panose="020F0600000000000000" pitchFamily="50" charset="-128"/>
                </a:rPr>
                <a:t>0</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5</a:t>
              </a:r>
              <a:r>
                <a:rPr lang="ja-JP" altLang="en-US" sz="1600" dirty="0">
                  <a:solidFill>
                    <a:schemeClr val="tx1"/>
                  </a:solidFill>
                  <a:latin typeface="HG丸ｺﾞｼｯｸM-PRO" panose="020F0600000000000000" pitchFamily="50" charset="-128"/>
                  <a:ea typeface="HG丸ｺﾞｼｯｸM-PRO" panose="020F0600000000000000" pitchFamily="50" charset="-128"/>
                </a:rPr>
                <a:t>歳児まで様々な成長発達が見られますが、猿江保育園では、「みんなちがってみんないい」ひとりひとりを大切に想いを汲み取りながら保育を進めていきます。育ちはすぐに表れるものではありませんが、毎日の関わり合いの中で、着実に成長できるようサポートを行います。また年長児は、小学校への進学を視野に法人内交流会や、地域の小・中学校との交流も計画的に行ってい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ja-JP" altLang="en-US" sz="1600" dirty="0">
                <a:solidFill>
                  <a:schemeClr val="tx1"/>
                </a:solidFill>
              </a:endParaRPr>
            </a:p>
          </p:txBody>
        </p:sp>
      </p:grpSp>
    </p:spTree>
    <p:extLst>
      <p:ext uri="{BB962C8B-B14F-4D97-AF65-F5344CB8AC3E}">
        <p14:creationId xmlns:p14="http://schemas.microsoft.com/office/powerpoint/2010/main" val="1288991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2741"/>
            <a:ext cx="7772400" cy="834954"/>
          </a:xfrm>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16.</a:t>
            </a:r>
            <a:r>
              <a:rPr lang="ja-JP" altLang="en-US" sz="3200" kern="100" dirty="0">
                <a:latin typeface="HG丸ｺﾞｼｯｸM-PRO" panose="020F0600000000000000" pitchFamily="50" charset="-128"/>
                <a:ea typeface="HG丸ｺﾞｼｯｸM-PRO" panose="020F0600000000000000" pitchFamily="50" charset="-128"/>
              </a:rPr>
              <a:t>　入園時に必要な書類など</a:t>
            </a:r>
          </a:p>
        </p:txBody>
      </p:sp>
      <p:grpSp>
        <p:nvGrpSpPr>
          <p:cNvPr id="29699" name="グループ化 8"/>
          <p:cNvGrpSpPr>
            <a:grpSpLocks/>
          </p:cNvGrpSpPr>
          <p:nvPr/>
        </p:nvGrpSpPr>
        <p:grpSpPr bwMode="auto">
          <a:xfrm>
            <a:off x="568034" y="2079718"/>
            <a:ext cx="8091054" cy="337446"/>
            <a:chOff x="505988" y="3072462"/>
            <a:chExt cx="8285882" cy="1008112"/>
          </a:xfrm>
        </p:grpSpPr>
        <p:sp>
          <p:nvSpPr>
            <p:cNvPr id="10" name="角丸四角形 9"/>
            <p:cNvSpPr/>
            <p:nvPr/>
          </p:nvSpPr>
          <p:spPr>
            <a:xfrm>
              <a:off x="869606" y="3072463"/>
              <a:ext cx="7922264" cy="1008111"/>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「入園のしおり」（重要事項説明書）確認・同意書・　・</a:t>
              </a:r>
              <a:r>
                <a:rPr lang="en-US" altLang="ja-JP" sz="1400" dirty="0"/>
                <a:t>2</a:t>
              </a:r>
              <a:r>
                <a:rPr lang="ja-JP" altLang="en-US" sz="1400" dirty="0"/>
                <a:t>枚　・　・　・　・　・　　・ご家庭用・</a:t>
              </a:r>
              <a:r>
                <a:rPr lang="ja-JP" altLang="en-US" sz="200" dirty="0"/>
                <a:t>　　　　</a:t>
              </a:r>
              <a:r>
                <a:rPr lang="ja-JP" altLang="en-US" sz="1400" dirty="0"/>
                <a:t>園に提出用</a:t>
              </a:r>
            </a:p>
          </p:txBody>
        </p:sp>
        <p:sp>
          <p:nvSpPr>
            <p:cNvPr id="11" name="片側の 2 つの角を丸めた四角形 10"/>
            <p:cNvSpPr/>
            <p:nvPr/>
          </p:nvSpPr>
          <p:spPr>
            <a:xfrm rot="16200000">
              <a:off x="254883" y="3323567"/>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２</a:t>
              </a:r>
              <a:endParaRPr kumimoji="0" lang="en-US" altLang="ja-JP" sz="2000" b="1" dirty="0">
                <a:solidFill>
                  <a:schemeClr val="bg1"/>
                </a:solidFill>
              </a:endParaRPr>
            </a:p>
          </p:txBody>
        </p:sp>
      </p:grpSp>
      <p:grpSp>
        <p:nvGrpSpPr>
          <p:cNvPr id="29700" name="グループ化 11"/>
          <p:cNvGrpSpPr>
            <a:grpSpLocks/>
          </p:cNvGrpSpPr>
          <p:nvPr/>
        </p:nvGrpSpPr>
        <p:grpSpPr bwMode="auto">
          <a:xfrm>
            <a:off x="577803" y="2537865"/>
            <a:ext cx="8051962" cy="521261"/>
            <a:chOff x="505988" y="4300098"/>
            <a:chExt cx="8317824" cy="1008113"/>
          </a:xfrm>
        </p:grpSpPr>
        <p:sp>
          <p:nvSpPr>
            <p:cNvPr id="13" name="角丸四角形 12"/>
            <p:cNvSpPr/>
            <p:nvPr/>
          </p:nvSpPr>
          <p:spPr>
            <a:xfrm>
              <a:off x="901548" y="4300098"/>
              <a:ext cx="7922264" cy="1008112"/>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生活状況表・健康状況表・　・　・　・　・　・　・　・　・　・　・　・　・　・　・　・　・　</a:t>
              </a:r>
              <a:r>
                <a:rPr lang="ja-JP" altLang="en-US" sz="200" dirty="0"/>
                <a:t>　・・　　</a:t>
              </a:r>
              <a:r>
                <a:rPr lang="ja-JP" altLang="en-US" sz="1400" dirty="0"/>
                <a:t>園に提出</a:t>
              </a:r>
              <a:endParaRPr lang="en-US" altLang="ja-JP" sz="1400" dirty="0"/>
            </a:p>
          </p:txBody>
        </p:sp>
        <p:sp>
          <p:nvSpPr>
            <p:cNvPr id="14" name="片側の 2 つの角を丸めた四角形 13"/>
            <p:cNvSpPr/>
            <p:nvPr/>
          </p:nvSpPr>
          <p:spPr>
            <a:xfrm rot="16200000">
              <a:off x="254883" y="4551204"/>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３</a:t>
              </a:r>
              <a:endParaRPr kumimoji="0" lang="en-US" altLang="ja-JP" sz="2000" b="1" dirty="0">
                <a:solidFill>
                  <a:schemeClr val="bg1"/>
                </a:solidFill>
              </a:endParaRPr>
            </a:p>
          </p:txBody>
        </p:sp>
      </p:grpSp>
      <p:grpSp>
        <p:nvGrpSpPr>
          <p:cNvPr id="29701" name="グループ化 14"/>
          <p:cNvGrpSpPr>
            <a:grpSpLocks/>
          </p:cNvGrpSpPr>
          <p:nvPr/>
        </p:nvGrpSpPr>
        <p:grpSpPr bwMode="auto">
          <a:xfrm>
            <a:off x="591051" y="4104091"/>
            <a:ext cx="8027011" cy="503006"/>
            <a:chOff x="505988" y="4300099"/>
            <a:chExt cx="8303303" cy="1008112"/>
          </a:xfrm>
        </p:grpSpPr>
        <p:sp>
          <p:nvSpPr>
            <p:cNvPr id="16" name="角丸四角形 15"/>
            <p:cNvSpPr/>
            <p:nvPr/>
          </p:nvSpPr>
          <p:spPr>
            <a:xfrm>
              <a:off x="887026" y="4300099"/>
              <a:ext cx="7922265" cy="1008110"/>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アレルギー疾患に関する調査書・　・　・　・　・　・　・　・　・　・　・　・　・　・　・　</a:t>
              </a:r>
              <a:r>
                <a:rPr lang="ja-JP" altLang="en-US" sz="200" dirty="0"/>
                <a:t>　　　　　　</a:t>
              </a:r>
              <a:r>
                <a:rPr lang="ja-JP" altLang="en-US" sz="1400" dirty="0"/>
                <a:t>園に提出</a:t>
              </a:r>
            </a:p>
          </p:txBody>
        </p:sp>
        <p:sp>
          <p:nvSpPr>
            <p:cNvPr id="17" name="片側の 2 つの角を丸めた四角形 16"/>
            <p:cNvSpPr/>
            <p:nvPr/>
          </p:nvSpPr>
          <p:spPr>
            <a:xfrm rot="16200000">
              <a:off x="254883" y="4551204"/>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６</a:t>
              </a:r>
              <a:endParaRPr kumimoji="0" lang="en-US" altLang="ja-JP" sz="2000" b="1" dirty="0">
                <a:solidFill>
                  <a:schemeClr val="bg1"/>
                </a:solidFill>
              </a:endParaRPr>
            </a:p>
          </p:txBody>
        </p:sp>
      </p:gr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32656"/>
            <a:ext cx="1080120" cy="1012278"/>
          </a:xfrm>
          <a:prstGeom prst="roundRect">
            <a:avLst/>
          </a:prstGeom>
        </p:spPr>
      </p:pic>
      <p:grpSp>
        <p:nvGrpSpPr>
          <p:cNvPr id="19" name="グループ化 14"/>
          <p:cNvGrpSpPr>
            <a:grpSpLocks/>
          </p:cNvGrpSpPr>
          <p:nvPr/>
        </p:nvGrpSpPr>
        <p:grpSpPr bwMode="auto">
          <a:xfrm>
            <a:off x="577803" y="5377336"/>
            <a:ext cx="8040259" cy="694464"/>
            <a:chOff x="505989" y="4300093"/>
            <a:chExt cx="8285882" cy="1008118"/>
          </a:xfrm>
        </p:grpSpPr>
        <p:sp>
          <p:nvSpPr>
            <p:cNvPr id="20" name="角丸四角形 19"/>
            <p:cNvSpPr/>
            <p:nvPr/>
          </p:nvSpPr>
          <p:spPr>
            <a:xfrm>
              <a:off x="869606" y="4300093"/>
              <a:ext cx="7922265" cy="1008111"/>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保育所生活管理指導表－園でのアレルギー疾患への</a:t>
              </a:r>
              <a:endParaRPr lang="en-US" altLang="ja-JP" sz="1400" dirty="0"/>
            </a:p>
            <a:p>
              <a:pPr marL="173038" algn="just" fontAlgn="auto">
                <a:spcBef>
                  <a:spcPts val="0"/>
                </a:spcBef>
                <a:spcAft>
                  <a:spcPts val="0"/>
                </a:spcAft>
                <a:defRPr/>
              </a:pPr>
              <a:r>
                <a:rPr lang="ja-JP" altLang="en-US" sz="1400" dirty="0"/>
                <a:t>配慮を希望する方のみ・・・・主治医が記入したものを・　・　・　・　・　・　・　・</a:t>
              </a:r>
              <a:r>
                <a:rPr lang="ja-JP" altLang="en-US" sz="200" dirty="0"/>
                <a:t>　　　　　　　　　　　　</a:t>
              </a:r>
              <a:r>
                <a:rPr lang="ja-JP" altLang="en-US" sz="1400" dirty="0"/>
                <a:t>園に提出</a:t>
              </a:r>
            </a:p>
          </p:txBody>
        </p:sp>
        <p:sp>
          <p:nvSpPr>
            <p:cNvPr id="21" name="片側の 2 つの角を丸めた四角形 20"/>
            <p:cNvSpPr/>
            <p:nvPr/>
          </p:nvSpPr>
          <p:spPr>
            <a:xfrm rot="16200000">
              <a:off x="254884" y="4551204"/>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８</a:t>
              </a:r>
              <a:endParaRPr kumimoji="0" lang="en-US" altLang="ja-JP" sz="2000" b="1" dirty="0">
                <a:solidFill>
                  <a:schemeClr val="bg1"/>
                </a:solidFill>
              </a:endParaRPr>
            </a:p>
          </p:txBody>
        </p:sp>
      </p:grpSp>
      <p:grpSp>
        <p:nvGrpSpPr>
          <p:cNvPr id="25" name="グループ化 14"/>
          <p:cNvGrpSpPr>
            <a:grpSpLocks/>
          </p:cNvGrpSpPr>
          <p:nvPr/>
        </p:nvGrpSpPr>
        <p:grpSpPr bwMode="auto">
          <a:xfrm>
            <a:off x="590228" y="4769206"/>
            <a:ext cx="8027834" cy="510504"/>
            <a:chOff x="505988" y="4300095"/>
            <a:chExt cx="8285883" cy="1008116"/>
          </a:xfrm>
        </p:grpSpPr>
        <p:sp>
          <p:nvSpPr>
            <p:cNvPr id="26" name="角丸四角形 25"/>
            <p:cNvSpPr/>
            <p:nvPr/>
          </p:nvSpPr>
          <p:spPr>
            <a:xfrm>
              <a:off x="869606" y="4300095"/>
              <a:ext cx="7922265" cy="1008111"/>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延長保育利用申請書－延長保育を希望する方のみ（</a:t>
              </a:r>
              <a:r>
                <a:rPr lang="en-US" altLang="ja-JP" sz="1400" dirty="0"/>
                <a:t>1</a:t>
              </a:r>
              <a:r>
                <a:rPr lang="ja-JP" altLang="en-US" sz="1400" dirty="0"/>
                <a:t>歳児クラスより）　・　</a:t>
              </a:r>
              <a:r>
                <a:rPr lang="ja-JP" altLang="en-US" sz="200" dirty="0"/>
                <a:t>　　　　　　　　</a:t>
              </a:r>
              <a:r>
                <a:rPr lang="ja-JP" altLang="en-US" sz="1400" dirty="0"/>
                <a:t>園に提出</a:t>
              </a:r>
            </a:p>
          </p:txBody>
        </p:sp>
        <p:sp>
          <p:nvSpPr>
            <p:cNvPr id="27" name="片側の 2 つの角を丸めた四角形 26"/>
            <p:cNvSpPr/>
            <p:nvPr/>
          </p:nvSpPr>
          <p:spPr>
            <a:xfrm rot="16200000">
              <a:off x="254883" y="4551204"/>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７</a:t>
              </a:r>
              <a:endParaRPr kumimoji="0" lang="en-US" altLang="ja-JP" sz="2000" b="1" dirty="0">
                <a:solidFill>
                  <a:schemeClr val="bg1"/>
                </a:solidFill>
              </a:endParaRPr>
            </a:p>
          </p:txBody>
        </p:sp>
      </p:grpSp>
      <p:grpSp>
        <p:nvGrpSpPr>
          <p:cNvPr id="28" name="グループ化 14"/>
          <p:cNvGrpSpPr>
            <a:grpSpLocks/>
          </p:cNvGrpSpPr>
          <p:nvPr/>
        </p:nvGrpSpPr>
        <p:grpSpPr bwMode="auto">
          <a:xfrm>
            <a:off x="595743" y="3166834"/>
            <a:ext cx="8063347" cy="361055"/>
            <a:chOff x="505988" y="4300095"/>
            <a:chExt cx="8285883" cy="1008116"/>
          </a:xfrm>
        </p:grpSpPr>
        <p:sp>
          <p:nvSpPr>
            <p:cNvPr id="29" name="角丸四角形 28"/>
            <p:cNvSpPr/>
            <p:nvPr/>
          </p:nvSpPr>
          <p:spPr>
            <a:xfrm>
              <a:off x="869606" y="4300095"/>
              <a:ext cx="7922265" cy="1008111"/>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家庭連絡票・　・　・　・　・　・　・　・　・　・　・　・　・　・　・　・　・　・　・　・　・　・　・</a:t>
              </a:r>
              <a:r>
                <a:rPr lang="ja-JP" altLang="en-US" sz="200" dirty="0"/>
                <a:t>　　　　　　　</a:t>
              </a:r>
              <a:r>
                <a:rPr lang="ja-JP" altLang="en-US" sz="1400" dirty="0"/>
                <a:t>園に提出</a:t>
              </a:r>
            </a:p>
          </p:txBody>
        </p:sp>
        <p:sp>
          <p:nvSpPr>
            <p:cNvPr id="30" name="片側の 2 つの角を丸めた四角形 29"/>
            <p:cNvSpPr/>
            <p:nvPr/>
          </p:nvSpPr>
          <p:spPr>
            <a:xfrm rot="16200000">
              <a:off x="254883" y="4551204"/>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４</a:t>
              </a:r>
              <a:endParaRPr kumimoji="0" lang="en-US" altLang="ja-JP" sz="2000" b="1" dirty="0">
                <a:solidFill>
                  <a:schemeClr val="bg1"/>
                </a:solidFill>
              </a:endParaRPr>
            </a:p>
          </p:txBody>
        </p:sp>
      </p:grpSp>
      <p:grpSp>
        <p:nvGrpSpPr>
          <p:cNvPr id="31" name="グループ化 14"/>
          <p:cNvGrpSpPr>
            <a:grpSpLocks/>
          </p:cNvGrpSpPr>
          <p:nvPr/>
        </p:nvGrpSpPr>
        <p:grpSpPr bwMode="auto">
          <a:xfrm>
            <a:off x="581527" y="3674351"/>
            <a:ext cx="8048238" cy="316130"/>
            <a:chOff x="505988" y="4300099"/>
            <a:chExt cx="8349526" cy="1031246"/>
          </a:xfrm>
        </p:grpSpPr>
        <p:sp>
          <p:nvSpPr>
            <p:cNvPr id="32" name="角丸四角形 31"/>
            <p:cNvSpPr/>
            <p:nvPr/>
          </p:nvSpPr>
          <p:spPr>
            <a:xfrm>
              <a:off x="933249" y="4323233"/>
              <a:ext cx="7922265" cy="1008112"/>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個人情報取り扱い承諾書・　・　・　・　・　・　・　・　・　・　・　・　・　・　・　・　・　・</a:t>
              </a:r>
              <a:r>
                <a:rPr lang="ja-JP" altLang="en-US" sz="200" dirty="0"/>
                <a:t>　　　　</a:t>
              </a:r>
              <a:r>
                <a:rPr lang="ja-JP" altLang="en-US" sz="1400" dirty="0"/>
                <a:t>園に提出</a:t>
              </a:r>
            </a:p>
          </p:txBody>
        </p:sp>
        <p:sp>
          <p:nvSpPr>
            <p:cNvPr id="33" name="片側の 2 つの角を丸めた四角形 32"/>
            <p:cNvSpPr/>
            <p:nvPr/>
          </p:nvSpPr>
          <p:spPr>
            <a:xfrm rot="16200000">
              <a:off x="254883" y="4551204"/>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５</a:t>
              </a:r>
              <a:endParaRPr kumimoji="0" lang="en-US" altLang="ja-JP" sz="2000" b="1" dirty="0">
                <a:solidFill>
                  <a:schemeClr val="bg1"/>
                </a:solidFill>
              </a:endParaRPr>
            </a:p>
          </p:txBody>
        </p:sp>
      </p:grpSp>
      <p:grpSp>
        <p:nvGrpSpPr>
          <p:cNvPr id="34" name="グループ化 5"/>
          <p:cNvGrpSpPr>
            <a:grpSpLocks/>
          </p:cNvGrpSpPr>
          <p:nvPr/>
        </p:nvGrpSpPr>
        <p:grpSpPr bwMode="auto">
          <a:xfrm>
            <a:off x="568034" y="1582787"/>
            <a:ext cx="8091056" cy="345022"/>
            <a:chOff x="505988" y="1844822"/>
            <a:chExt cx="8285882" cy="1008115"/>
          </a:xfrm>
        </p:grpSpPr>
        <p:sp>
          <p:nvSpPr>
            <p:cNvPr id="35" name="角丸四角形 34"/>
            <p:cNvSpPr/>
            <p:nvPr/>
          </p:nvSpPr>
          <p:spPr>
            <a:xfrm>
              <a:off x="869605" y="1844822"/>
              <a:ext cx="7922265" cy="1008111"/>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「入園のしおり」（重要事項説明書）・　・　・　・　・　・　・　・　・　・　・　・　・　・　</a:t>
              </a:r>
              <a:r>
                <a:rPr lang="ja-JP" altLang="en-US" sz="200" dirty="0"/>
                <a:t>　　　　　　　</a:t>
              </a:r>
              <a:r>
                <a:rPr lang="ja-JP" altLang="en-US" sz="1400" dirty="0"/>
                <a:t>ご家庭用</a:t>
              </a:r>
              <a:endParaRPr lang="ja-JP" altLang="ja-JP" sz="1400" dirty="0"/>
            </a:p>
          </p:txBody>
        </p:sp>
        <p:sp>
          <p:nvSpPr>
            <p:cNvPr id="36" name="片側の 2 つの角を丸めた四角形 35"/>
            <p:cNvSpPr/>
            <p:nvPr/>
          </p:nvSpPr>
          <p:spPr>
            <a:xfrm rot="16200000">
              <a:off x="254883" y="2095930"/>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a:t>
              </a:r>
              <a:r>
                <a:rPr kumimoji="0" lang="ja-JP" altLang="en-US" sz="2000" b="1" dirty="0">
                  <a:solidFill>
                    <a:schemeClr val="bg1"/>
                  </a:solidFill>
                </a:rPr>
                <a:t>１</a:t>
              </a:r>
              <a:endParaRPr kumimoji="0" lang="en-US" altLang="ja-JP" sz="2000" b="1" dirty="0">
                <a:solidFill>
                  <a:schemeClr val="bg1"/>
                </a:solidFill>
              </a:endParaRPr>
            </a:p>
          </p:txBody>
        </p:sp>
      </p:grpSp>
      <p:grpSp>
        <p:nvGrpSpPr>
          <p:cNvPr id="37" name="グループ化 14"/>
          <p:cNvGrpSpPr>
            <a:grpSpLocks/>
          </p:cNvGrpSpPr>
          <p:nvPr/>
        </p:nvGrpSpPr>
        <p:grpSpPr bwMode="auto">
          <a:xfrm>
            <a:off x="583143" y="6227877"/>
            <a:ext cx="8034919" cy="354666"/>
            <a:chOff x="527731" y="4279383"/>
            <a:chExt cx="8284168" cy="1024434"/>
          </a:xfrm>
        </p:grpSpPr>
        <p:sp>
          <p:nvSpPr>
            <p:cNvPr id="38" name="角丸四角形 37"/>
            <p:cNvSpPr/>
            <p:nvPr/>
          </p:nvSpPr>
          <p:spPr>
            <a:xfrm>
              <a:off x="889634" y="4279383"/>
              <a:ext cx="7922265" cy="1008111"/>
            </a:xfrm>
            <a:prstGeom prst="roundRect">
              <a:avLst>
                <a:gd name="adj" fmla="val 14460"/>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400" dirty="0"/>
                <a:t>病後児保育登録用紙・　・　・　・　・　・　・　・　・　・　・　・　・　・　・　・　・　・　・　</a:t>
              </a:r>
              <a:r>
                <a:rPr lang="ja-JP" altLang="en-US" sz="200" dirty="0"/>
                <a:t>　　　　　　</a:t>
              </a:r>
              <a:r>
                <a:rPr lang="ja-JP" altLang="en-US" sz="1400" dirty="0"/>
                <a:t>必要な方は園に提出</a:t>
              </a:r>
            </a:p>
          </p:txBody>
        </p:sp>
        <p:sp>
          <p:nvSpPr>
            <p:cNvPr id="39" name="片側の 2 つの角を丸めた四角形 38"/>
            <p:cNvSpPr/>
            <p:nvPr/>
          </p:nvSpPr>
          <p:spPr>
            <a:xfrm rot="16200000">
              <a:off x="276626" y="4546810"/>
              <a:ext cx="1008112" cy="505901"/>
            </a:xfrm>
            <a:prstGeom prst="round2SameRect">
              <a:avLst>
                <a:gd name="adj1" fmla="val 31744"/>
                <a:gd name="adj2" fmla="val 0"/>
              </a:avLst>
            </a:prstGeom>
            <a:solidFill>
              <a:schemeClr val="accent1"/>
            </a:solidFill>
            <a:ln w="57150">
              <a:solidFill>
                <a:schemeClr val="accent1"/>
              </a:solidFill>
            </a:ln>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000" b="1" dirty="0">
                  <a:solidFill>
                    <a:schemeClr val="bg1"/>
                  </a:solidFill>
                </a:rPr>
                <a:t> ９</a:t>
              </a:r>
              <a:endParaRPr kumimoji="0" lang="en-US" altLang="ja-JP" sz="2000" dirty="0">
                <a:solidFill>
                  <a:schemeClr val="bg1"/>
                </a:solidFill>
              </a:endParaRPr>
            </a:p>
          </p:txBody>
        </p:sp>
      </p:grpSp>
    </p:spTree>
    <p:extLst>
      <p:ext uri="{BB962C8B-B14F-4D97-AF65-F5344CB8AC3E}">
        <p14:creationId xmlns:p14="http://schemas.microsoft.com/office/powerpoint/2010/main" val="214248243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6301" y="617174"/>
            <a:ext cx="7775576" cy="642397"/>
          </a:xfrm>
        </p:spPr>
        <p:txBody>
          <a:bodyPr>
            <a:noAutofit/>
          </a:bodyPr>
          <a:lstStyle/>
          <a:p>
            <a:pPr eaLnBrk="1" fontAlgn="auto" hangingPunct="1">
              <a:spcAft>
                <a:spcPts val="0"/>
              </a:spcAft>
              <a:defRPr/>
            </a:pPr>
            <a:r>
              <a:rPr lang="en-US" altLang="ja-JP" kern="100" dirty="0">
                <a:latin typeface="HG丸ｺﾞｼｯｸM-PRO" panose="020F0600000000000000" pitchFamily="50" charset="-128"/>
                <a:ea typeface="HG丸ｺﾞｼｯｸM-PRO" panose="020F0600000000000000" pitchFamily="50" charset="-128"/>
              </a:rPr>
              <a:t>1.	</a:t>
            </a:r>
            <a:r>
              <a:rPr lang="ja-JP" altLang="en-US" kern="100" dirty="0">
                <a:latin typeface="HG丸ｺﾞｼｯｸM-PRO" panose="020F0600000000000000" pitchFamily="50" charset="-128"/>
                <a:ea typeface="HG丸ｺﾞｼｯｸM-PRO" panose="020F0600000000000000" pitchFamily="50" charset="-128"/>
              </a:rPr>
              <a:t>事業者</a:t>
            </a:r>
          </a:p>
        </p:txBody>
      </p:sp>
      <p:graphicFrame>
        <p:nvGraphicFramePr>
          <p:cNvPr id="4" name="表 3"/>
          <p:cNvGraphicFramePr>
            <a:graphicFrameLocks noGrp="1"/>
          </p:cNvGraphicFramePr>
          <p:nvPr>
            <p:extLst>
              <p:ext uri="{D42A27DB-BD31-4B8C-83A1-F6EECF244321}">
                <p14:modId xmlns:p14="http://schemas.microsoft.com/office/powerpoint/2010/main" val="3127464423"/>
              </p:ext>
            </p:extLst>
          </p:nvPr>
        </p:nvGraphicFramePr>
        <p:xfrm>
          <a:off x="681038" y="1556792"/>
          <a:ext cx="7775575" cy="2811463"/>
        </p:xfrm>
        <a:graphic>
          <a:graphicData uri="http://schemas.openxmlformats.org/drawingml/2006/table">
            <a:tbl>
              <a:tblPr/>
              <a:tblGrid>
                <a:gridCol w="3303587">
                  <a:extLst>
                    <a:ext uri="{9D8B030D-6E8A-4147-A177-3AD203B41FA5}">
                      <a16:colId xmlns:a16="http://schemas.microsoft.com/office/drawing/2014/main" val="20000"/>
                    </a:ext>
                  </a:extLst>
                </a:gridCol>
                <a:gridCol w="4471988">
                  <a:extLst>
                    <a:ext uri="{9D8B030D-6E8A-4147-A177-3AD203B41FA5}">
                      <a16:colId xmlns:a16="http://schemas.microsoft.com/office/drawing/2014/main" val="20001"/>
                    </a:ext>
                  </a:extLst>
                </a:gridCol>
              </a:tblGrid>
              <a:tr h="4953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設置者の名称</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mn-cs"/>
                        </a:rPr>
                        <a:t>江東区</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953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事業者（指定管理者）の名称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社会福祉法人　もろほし会</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1"/>
                  </a:ext>
                </a:extLst>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代表者の氏名</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理事長　赤塚　智香</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2"/>
                  </a:ext>
                </a:extLst>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法人の所在地</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東京都江東区住吉２－２５－９</a:t>
                      </a:r>
                      <a:endParaRPr kumimoji="0" lang="ja-JP"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3"/>
                  </a:ext>
                </a:extLst>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rPr>
                        <a:t>法人の電話番号</a:t>
                      </a:r>
                      <a:endParaRPr kumimoji="0" lang="ja-JP" altLang="en-US" sz="20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０３ー５６３８－５４５５</a:t>
                      </a:r>
                      <a:endParaRPr kumimoji="0" lang="ja-JP" altLang="ja-JP"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4"/>
                  </a:ext>
                </a:extLst>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定款の目的に定めた事業</a:t>
                      </a:r>
                      <a:endParaRPr kumimoji="0" lang="ja-JP" altLang="en-US" sz="20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第２種社会福祉事業　保育所の経営</a:t>
                      </a:r>
                      <a:endParaRPr kumimoji="0" lang="ja-JP" altLang="en-US" sz="2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5"/>
                  </a:ext>
                </a:extLst>
              </a:tr>
            </a:tbl>
          </a:graphicData>
        </a:graphic>
      </p:graphicFrame>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299581"/>
            <a:ext cx="1080120" cy="1012278"/>
          </a:xfrm>
          <a:prstGeom prst="rect">
            <a:avLst/>
          </a:prstGeom>
        </p:spPr>
      </p:pic>
      <p:sp>
        <p:nvSpPr>
          <p:cNvPr id="12" name="角丸四角形 11"/>
          <p:cNvSpPr/>
          <p:nvPr/>
        </p:nvSpPr>
        <p:spPr>
          <a:xfrm>
            <a:off x="539552" y="4833156"/>
            <a:ext cx="7917061" cy="151216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t>児童福祉法に基づき乳幼児を保育することを目的とし、昭和４６年からの歴史によって培われたよき伝統を受け継ぎ、子どもの最善の利益を追求するために、保護者や地域社会と力を合わせ、新たな時代を担う子どもたちを育てていきます。保育にあたってはひとりひとりを大切にし、あわせて地域における家族援助も行います。</a:t>
            </a:r>
          </a:p>
        </p:txBody>
      </p:sp>
      <p:sp>
        <p:nvSpPr>
          <p:cNvPr id="5" name="角丸四角形 4"/>
          <p:cNvSpPr/>
          <p:nvPr/>
        </p:nvSpPr>
        <p:spPr>
          <a:xfrm>
            <a:off x="3491880" y="4653136"/>
            <a:ext cx="1656184" cy="36004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法人の理念</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13559"/>
            <a:ext cx="1080120" cy="1012278"/>
          </a:xfrm>
          <a:prstGeom prst="roundRect">
            <a:avLst/>
          </a:prstGeom>
        </p:spPr>
      </p:pic>
      <p:sp>
        <p:nvSpPr>
          <p:cNvPr id="2" name="タイトル 1"/>
          <p:cNvSpPr>
            <a:spLocks noGrp="1"/>
          </p:cNvSpPr>
          <p:nvPr>
            <p:ph type="title"/>
          </p:nvPr>
        </p:nvSpPr>
        <p:spPr>
          <a:xfrm>
            <a:off x="628828" y="258750"/>
            <a:ext cx="7772400" cy="1143000"/>
          </a:xfrm>
        </p:spPr>
        <p:txBody>
          <a:bodyPr>
            <a:normAutofit/>
          </a:bodyPr>
          <a:lstStyle/>
          <a:p>
            <a:pPr eaLnBrk="1" fontAlgn="auto" hangingPunct="1">
              <a:spcAft>
                <a:spcPts val="0"/>
              </a:spcAft>
              <a:defRPr/>
            </a:pPr>
            <a:r>
              <a:rPr lang="en-US" altLang="zh-TW" sz="3200" kern="100" dirty="0">
                <a:latin typeface="HG丸ｺﾞｼｯｸM-PRO" panose="020F0600000000000000" pitchFamily="50" charset="-128"/>
                <a:ea typeface="HG丸ｺﾞｼｯｸM-PRO" panose="020F0600000000000000" pitchFamily="50" charset="-128"/>
              </a:rPr>
              <a:t>17.</a:t>
            </a:r>
            <a:r>
              <a:rPr lang="ja-JP" altLang="en-US" sz="3200" kern="100" dirty="0">
                <a:latin typeface="HG丸ｺﾞｼｯｸM-PRO" panose="020F0600000000000000" pitchFamily="50" charset="-128"/>
                <a:ea typeface="HG丸ｺﾞｼｯｸM-PRO" panose="020F0600000000000000" pitchFamily="50" charset="-128"/>
              </a:rPr>
              <a:t>　入園までに用意していただく物</a:t>
            </a:r>
            <a:endParaRPr lang="zh-TW" altLang="en-US" sz="3200" kern="1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a:grpSpLocks/>
          </p:cNvGrpSpPr>
          <p:nvPr/>
        </p:nvGrpSpPr>
        <p:grpSpPr bwMode="auto">
          <a:xfrm>
            <a:off x="628828" y="1535088"/>
            <a:ext cx="8217991" cy="4896544"/>
            <a:chOff x="-2339907" y="1334596"/>
            <a:chExt cx="2304209" cy="4117277"/>
          </a:xfrm>
          <a:solidFill>
            <a:schemeClr val="accent4">
              <a:lumMod val="20000"/>
              <a:lumOff val="80000"/>
            </a:schemeClr>
          </a:solidFill>
        </p:grpSpPr>
        <p:sp>
          <p:nvSpPr>
            <p:cNvPr id="20" name="角丸四角形 19"/>
            <p:cNvSpPr/>
            <p:nvPr/>
          </p:nvSpPr>
          <p:spPr>
            <a:xfrm>
              <a:off x="-2339907" y="1334596"/>
              <a:ext cx="2304209" cy="1364118"/>
            </a:xfrm>
            <a:prstGeom prst="roundRect">
              <a:avLst>
                <a:gd name="adj" fmla="val 20000"/>
              </a:avLst>
            </a:prstGeom>
            <a:grpFill/>
            <a:ln w="57150"/>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ja-JP" altLang="en-US" sz="2800" dirty="0">
                  <a:solidFill>
                    <a:schemeClr val="tx1"/>
                  </a:solidFill>
                  <a:latin typeface="HG丸ｺﾞｼｯｸM-PRO" panose="020F0600000000000000" pitchFamily="50" charset="-128"/>
                  <a:ea typeface="HG丸ｺﾞｼｯｸM-PRO" panose="020F0600000000000000" pitchFamily="50" charset="-128"/>
                </a:rPr>
                <a:t>園で使うもの</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2000" dirty="0">
                  <a:solidFill>
                    <a:schemeClr val="tx1"/>
                  </a:solidFill>
                </a:rPr>
                <a:t>（週末に持ち帰り洗濯をお願いします）</a:t>
              </a:r>
              <a:endParaRPr lang="en-US" altLang="ja-JP" sz="2000" dirty="0">
                <a:solidFill>
                  <a:schemeClr val="tx1"/>
                </a:solidFill>
              </a:endParaRPr>
            </a:p>
            <a:p>
              <a:pPr algn="ctr" fontAlgn="auto">
                <a:spcBef>
                  <a:spcPts val="0"/>
                </a:spcBef>
                <a:spcAft>
                  <a:spcPts val="0"/>
                </a:spcAft>
                <a:defRPr/>
              </a:pPr>
              <a:endParaRPr lang="ja-JP" altLang="en-US" sz="1600" dirty="0">
                <a:solidFill>
                  <a:schemeClr val="tx1"/>
                </a:solidFill>
              </a:endParaRPr>
            </a:p>
          </p:txBody>
        </p:sp>
        <p:sp>
          <p:nvSpPr>
            <p:cNvPr id="21" name="正方形/長方形 20"/>
            <p:cNvSpPr/>
            <p:nvPr/>
          </p:nvSpPr>
          <p:spPr>
            <a:xfrm>
              <a:off x="-2339907" y="2182272"/>
              <a:ext cx="2304209" cy="3269601"/>
            </a:xfrm>
            <a:prstGeom prst="rect">
              <a:avLst/>
            </a:prstGeom>
            <a:solidFill>
              <a:schemeClr val="bg1"/>
            </a:solidFill>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r>
                <a:rPr lang="ja-JP" altLang="en-US" dirty="0">
                  <a:solidFill>
                    <a:schemeClr val="tx1"/>
                  </a:solidFill>
                </a:rPr>
                <a:t>・</a:t>
              </a:r>
              <a:r>
                <a:rPr lang="ja-JP" altLang="en-US" dirty="0">
                  <a:solidFill>
                    <a:schemeClr val="tx1"/>
                  </a:solidFill>
                  <a:latin typeface="HG丸ｺﾞｼｯｸM-PRO" panose="020F0600000000000000" pitchFamily="50" charset="-128"/>
                  <a:ea typeface="HG丸ｺﾞｼｯｸM-PRO" panose="020F0600000000000000" pitchFamily="50" charset="-128"/>
                </a:rPr>
                <a:t>布団カバー（布製）</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（上掛け・敷布団）　　敷　　　　　掛</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・布団カバー収納袋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（小さくたためるもの）</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・防水シーツ　</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・うわばき</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1</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5</a:t>
              </a:r>
              <a:r>
                <a:rPr lang="ja-JP" altLang="en-US" sz="1600" dirty="0">
                  <a:solidFill>
                    <a:schemeClr val="tx1"/>
                  </a:solidFill>
                  <a:latin typeface="HG丸ｺﾞｼｯｸM-PRO" panose="020F0600000000000000" pitchFamily="50" charset="-128"/>
                  <a:ea typeface="HG丸ｺﾞｼｯｸM-PRO" panose="020F0600000000000000" pitchFamily="50" charset="-128"/>
                </a:rPr>
                <a:t>歳児）</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dirty="0">
                  <a:solidFill>
                    <a:schemeClr val="tx1"/>
                  </a:solidFill>
                </a:rPr>
                <a:t>　</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足のサイズに合ったものをご用意ください。尚、</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2</a:t>
              </a:r>
              <a:r>
                <a:rPr lang="ja-JP" altLang="en-US" sz="1200" dirty="0">
                  <a:solidFill>
                    <a:schemeClr val="tx1"/>
                  </a:solidFill>
                  <a:latin typeface="HG丸ｺﾞｼｯｸM-PRO" panose="020F0600000000000000" pitchFamily="50" charset="-128"/>
                  <a:ea typeface="HG丸ｺﾞｼｯｸM-PRO" panose="020F0600000000000000" pitchFamily="50" charset="-128"/>
                </a:rPr>
                <a:t>歳児は避難用として園でお預かりします。</a:t>
              </a:r>
              <a:r>
                <a:rPr lang="ja-JP" altLang="en-US" dirty="0">
                  <a:solidFill>
                    <a:schemeClr val="tx1"/>
                  </a:solidFill>
                  <a:latin typeface="HG丸ｺﾞｼｯｸM-PRO" panose="020F0600000000000000" pitchFamily="50" charset="-128"/>
                  <a:ea typeface="HG丸ｺﾞｼｯｸM-PRO" panose="020F0600000000000000" pitchFamily="50" charset="-128"/>
                </a:rPr>
                <a:t>　　　</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☺すべての持ち物には記名をお願いします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buFont typeface="Arial" pitchFamily="34" charset="0"/>
                <a:buChar char="•"/>
                <a:defRPr/>
              </a:pPr>
              <a:endParaRPr lang="ja-JP" altLang="en-US" dirty="0">
                <a:solidFill>
                  <a:schemeClr val="tx1"/>
                </a:solidFill>
              </a:endParaRPr>
            </a:p>
          </p:txBody>
        </p:sp>
      </p:grpSp>
      <p:sp>
        <p:nvSpPr>
          <p:cNvPr id="35" name="テキスト ボックス 34"/>
          <p:cNvSpPr txBox="1"/>
          <p:nvPr/>
        </p:nvSpPr>
        <p:spPr>
          <a:xfrm rot="16200000">
            <a:off x="3230131" y="3128659"/>
            <a:ext cx="1249058" cy="615553"/>
          </a:xfrm>
          <a:prstGeom prst="rect">
            <a:avLst/>
          </a:prstGeom>
          <a:noFill/>
          <a:ln>
            <a:solidFill>
              <a:schemeClr val="tx1"/>
            </a:solidFill>
          </a:ln>
        </p:spPr>
        <p:txBody>
          <a:bodyPr wrap="square" rtlCol="0">
            <a:spAutoFit/>
          </a:bodyPr>
          <a:lstStyle/>
          <a:p>
            <a:endParaRPr kumimoji="1" lang="en-US" altLang="ja-JP" dirty="0"/>
          </a:p>
          <a:p>
            <a:endParaRPr kumimoji="1" lang="ja-JP" altLang="en-US" sz="1600" dirty="0"/>
          </a:p>
        </p:txBody>
      </p:sp>
      <p:sp>
        <p:nvSpPr>
          <p:cNvPr id="36" name="テキスト ボックス 35"/>
          <p:cNvSpPr txBox="1"/>
          <p:nvPr/>
        </p:nvSpPr>
        <p:spPr>
          <a:xfrm rot="16200000">
            <a:off x="4730047" y="3061485"/>
            <a:ext cx="1207987" cy="794385"/>
          </a:xfrm>
          <a:prstGeom prst="rect">
            <a:avLst/>
          </a:prstGeom>
          <a:noFill/>
          <a:ln>
            <a:solidFill>
              <a:schemeClr val="tx1"/>
            </a:solidFill>
          </a:ln>
        </p:spPr>
        <p:txBody>
          <a:bodyPr wrap="square" rtlCol="0">
            <a:spAutoFit/>
          </a:bodyPr>
          <a:lstStyle/>
          <a:p>
            <a:endParaRPr kumimoji="1" lang="en-US" altLang="ja-JP" dirty="0"/>
          </a:p>
        </p:txBody>
      </p:sp>
      <p:sp>
        <p:nvSpPr>
          <p:cNvPr id="37" name="テキスト ボックス 36"/>
          <p:cNvSpPr txBox="1"/>
          <p:nvPr/>
        </p:nvSpPr>
        <p:spPr>
          <a:xfrm>
            <a:off x="4879435" y="4249146"/>
            <a:ext cx="1379804" cy="276999"/>
          </a:xfrm>
          <a:prstGeom prst="rect">
            <a:avLst/>
          </a:prstGeom>
          <a:noFill/>
          <a:ln>
            <a:noFill/>
          </a:ln>
        </p:spPr>
        <p:txBody>
          <a:bodyPr wrap="square" rtlCol="0">
            <a:spAutoFit/>
          </a:bodyPr>
          <a:lstStyle/>
          <a:p>
            <a:r>
              <a:rPr kumimoji="1" lang="en-US" altLang="ja-JP" sz="1200" dirty="0"/>
              <a:t>98</a:t>
            </a:r>
            <a:r>
              <a:rPr kumimoji="1" lang="ja-JP" altLang="en-US" sz="1200" dirty="0"/>
              <a:t>㎝</a:t>
            </a:r>
            <a:r>
              <a:rPr kumimoji="1" lang="en-US" altLang="ja-JP" sz="1200" dirty="0"/>
              <a:t>×120</a:t>
            </a:r>
            <a:r>
              <a:rPr kumimoji="1" lang="ja-JP" altLang="en-US" sz="1200" dirty="0"/>
              <a:t>ｃｍ</a:t>
            </a:r>
          </a:p>
        </p:txBody>
      </p:sp>
      <p:sp>
        <p:nvSpPr>
          <p:cNvPr id="38" name="テキスト ボックス 37"/>
          <p:cNvSpPr txBox="1"/>
          <p:nvPr/>
        </p:nvSpPr>
        <p:spPr>
          <a:xfrm>
            <a:off x="3114837" y="4165503"/>
            <a:ext cx="1329589" cy="276999"/>
          </a:xfrm>
          <a:prstGeom prst="rect">
            <a:avLst/>
          </a:prstGeom>
          <a:noFill/>
        </p:spPr>
        <p:txBody>
          <a:bodyPr wrap="square" rtlCol="0">
            <a:spAutoFit/>
          </a:bodyPr>
          <a:lstStyle/>
          <a:p>
            <a:r>
              <a:rPr lang="en-US" altLang="ja-JP" sz="1200" dirty="0"/>
              <a:t>68</a:t>
            </a:r>
            <a:r>
              <a:rPr kumimoji="1" lang="ja-JP" altLang="en-US" sz="1200" dirty="0"/>
              <a:t>ｃｍ</a:t>
            </a:r>
            <a:r>
              <a:rPr kumimoji="1" lang="en-US" altLang="ja-JP" sz="1200" dirty="0"/>
              <a:t>×</a:t>
            </a:r>
            <a:r>
              <a:rPr kumimoji="1" lang="ja-JP" altLang="en-US" sz="1200" dirty="0"/>
              <a:t>１</a:t>
            </a:r>
            <a:r>
              <a:rPr kumimoji="1" lang="en-US" altLang="ja-JP" sz="1200" dirty="0"/>
              <a:t>3</a:t>
            </a:r>
            <a:r>
              <a:rPr lang="en-US" altLang="ja-JP" sz="1200" dirty="0"/>
              <a:t>0</a:t>
            </a:r>
            <a:r>
              <a:rPr kumimoji="1" lang="ja-JP" altLang="en-US" sz="1200" dirty="0"/>
              <a:t>ｃｍ</a:t>
            </a:r>
          </a:p>
        </p:txBody>
      </p:sp>
      <p:cxnSp>
        <p:nvCxnSpPr>
          <p:cNvPr id="19" name="直線矢印コネクタ 18"/>
          <p:cNvCxnSpPr>
            <a:cxnSpLocks/>
          </p:cNvCxnSpPr>
          <p:nvPr/>
        </p:nvCxnSpPr>
        <p:spPr>
          <a:xfrm flipV="1">
            <a:off x="4600316" y="3524276"/>
            <a:ext cx="385260" cy="10532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a:cxnSpLocks/>
          </p:cNvCxnSpPr>
          <p:nvPr/>
        </p:nvCxnSpPr>
        <p:spPr>
          <a:xfrm flipH="1" flipV="1">
            <a:off x="3756746" y="3796521"/>
            <a:ext cx="864094" cy="732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a:off x="3265081" y="4615524"/>
            <a:ext cx="2304256" cy="830997"/>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入れ口のところは、スナップまたはマジックテープ等でしっかり留められるようにして下さい。</a:t>
            </a:r>
          </a:p>
        </p:txBody>
      </p:sp>
      <p:sp>
        <p:nvSpPr>
          <p:cNvPr id="3" name="吹き出し: 左矢印 2">
            <a:extLst>
              <a:ext uri="{FF2B5EF4-FFF2-40B4-BE49-F238E27FC236}">
                <a16:creationId xmlns:a16="http://schemas.microsoft.com/office/drawing/2014/main" id="{A34E2C79-A04F-43A0-9BB8-0D47D46447DA}"/>
              </a:ext>
            </a:extLst>
          </p:cNvPr>
          <p:cNvSpPr/>
          <p:nvPr/>
        </p:nvSpPr>
        <p:spPr>
          <a:xfrm>
            <a:off x="5851970" y="2801640"/>
            <a:ext cx="2198803" cy="2160240"/>
          </a:xfrm>
          <a:prstGeom prst="leftArrowCallout">
            <a:avLst>
              <a:gd name="adj1" fmla="val 25000"/>
              <a:gd name="adj2" fmla="val 2431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園で配布した白い布にフルネームで記名し、右上に縫いつけます</a:t>
            </a:r>
            <a:endParaRPr kumimoji="1" lang="ja-JP" altLang="en-US" sz="1600" dirty="0"/>
          </a:p>
        </p:txBody>
      </p:sp>
      <p:sp>
        <p:nvSpPr>
          <p:cNvPr id="6" name="正方形/長方形 5">
            <a:extLst>
              <a:ext uri="{FF2B5EF4-FFF2-40B4-BE49-F238E27FC236}">
                <a16:creationId xmlns:a16="http://schemas.microsoft.com/office/drawing/2014/main" id="{5289E6FB-6CEA-4718-953E-18374412D92E}"/>
              </a:ext>
            </a:extLst>
          </p:cNvPr>
          <p:cNvSpPr/>
          <p:nvPr/>
        </p:nvSpPr>
        <p:spPr>
          <a:xfrm>
            <a:off x="5364088" y="2931502"/>
            <a:ext cx="26015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1934D9C-EC33-431D-BA16-BF838F55ED11}"/>
              </a:ext>
            </a:extLst>
          </p:cNvPr>
          <p:cNvSpPr/>
          <p:nvPr/>
        </p:nvSpPr>
        <p:spPr>
          <a:xfrm>
            <a:off x="3841041" y="2900373"/>
            <a:ext cx="226903" cy="257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7371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E4EA3EA-5F7F-4B99-8EB0-DAB36C813A69}"/>
              </a:ext>
            </a:extLst>
          </p:cNvPr>
          <p:cNvSpPr txBox="1"/>
          <p:nvPr/>
        </p:nvSpPr>
        <p:spPr>
          <a:xfrm>
            <a:off x="4955585" y="1446612"/>
            <a:ext cx="1703256" cy="390395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sz="120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・リュック（</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園貸与）</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・着替え　１組　</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（上着、ズボン、</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肌着</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・着替えた物を入れ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る袋（エコバック等）</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・ランチョンマット</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（園から</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枚配布）</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四角形: 角を丸くする 6">
            <a:extLst>
              <a:ext uri="{FF2B5EF4-FFF2-40B4-BE49-F238E27FC236}">
                <a16:creationId xmlns:a16="http://schemas.microsoft.com/office/drawing/2014/main" id="{7C9E9996-B7F9-4123-9975-9C4731EAC299}"/>
              </a:ext>
            </a:extLst>
          </p:cNvPr>
          <p:cNvSpPr/>
          <p:nvPr/>
        </p:nvSpPr>
        <p:spPr>
          <a:xfrm>
            <a:off x="4956976" y="1640335"/>
            <a:ext cx="1703256" cy="894823"/>
          </a:xfrm>
          <a:prstGeom prst="roundRect">
            <a:avLst/>
          </a:prstGeom>
          <a:ln w="5715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HG丸ｺﾞｼｯｸM-PRO" panose="020F0600000000000000" pitchFamily="50" charset="-128"/>
                <a:ea typeface="HG丸ｺﾞｼｯｸM-PRO" panose="020F0600000000000000" pitchFamily="50" charset="-128"/>
              </a:rPr>
              <a:t>毎日の持ち物</a:t>
            </a:r>
            <a:endParaRPr kumimoji="1" lang="en-US" altLang="ja-JP" sz="1400" b="1" dirty="0">
              <a:latin typeface="HG丸ｺﾞｼｯｸM-PRO" panose="020F0600000000000000" pitchFamily="50" charset="-128"/>
              <a:ea typeface="HG丸ｺﾞｼｯｸM-PRO" panose="020F0600000000000000" pitchFamily="50" charset="-128"/>
            </a:endParaRPr>
          </a:p>
          <a:p>
            <a:pPr algn="ctr"/>
            <a:endParaRPr kumimoji="1" lang="en-US" altLang="ja-JP" sz="1400" b="1" dirty="0">
              <a:latin typeface="HG丸ｺﾞｼｯｸM-PRO" panose="020F0600000000000000" pitchFamily="50" charset="-128"/>
              <a:ea typeface="HG丸ｺﾞｼｯｸM-PRO" panose="020F0600000000000000" pitchFamily="50" charset="-128"/>
            </a:endParaRPr>
          </a:p>
          <a:p>
            <a:pPr algn="ctr"/>
            <a:r>
              <a:rPr kumimoji="1" lang="en-US" altLang="ja-JP" sz="1400" b="1" dirty="0">
                <a:latin typeface="HG丸ｺﾞｼｯｸM-PRO" panose="020F0600000000000000" pitchFamily="50" charset="-128"/>
                <a:ea typeface="HG丸ｺﾞｼｯｸM-PRO" panose="020F0600000000000000" pitchFamily="50" charset="-128"/>
              </a:rPr>
              <a:t>3</a:t>
            </a:r>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4</a:t>
            </a:r>
            <a:r>
              <a:rPr kumimoji="1" lang="ja-JP" altLang="en-US" sz="1400" b="1" dirty="0">
                <a:latin typeface="HG丸ｺﾞｼｯｸM-PRO" panose="020F0600000000000000" pitchFamily="50" charset="-128"/>
                <a:ea typeface="HG丸ｺﾞｼｯｸM-PRO" panose="020F0600000000000000" pitchFamily="50" charset="-128"/>
              </a:rPr>
              <a:t>，</a:t>
            </a:r>
            <a:r>
              <a:rPr kumimoji="1" lang="en-US" altLang="ja-JP" sz="1400" b="1" dirty="0">
                <a:latin typeface="HG丸ｺﾞｼｯｸM-PRO" panose="020F0600000000000000" pitchFamily="50" charset="-128"/>
                <a:ea typeface="HG丸ｺﾞｼｯｸM-PRO" panose="020F0600000000000000" pitchFamily="50" charset="-128"/>
              </a:rPr>
              <a:t>5</a:t>
            </a:r>
            <a:r>
              <a:rPr kumimoji="1" lang="ja-JP" altLang="en-US" sz="1400" b="1" dirty="0">
                <a:latin typeface="HG丸ｺﾞｼｯｸM-PRO" panose="020F0600000000000000" pitchFamily="50" charset="-128"/>
                <a:ea typeface="HG丸ｺﾞｼｯｸM-PRO" panose="020F0600000000000000" pitchFamily="50" charset="-128"/>
              </a:rPr>
              <a:t>歳</a:t>
            </a:r>
            <a:endParaRPr kumimoji="1" lang="en-US" altLang="ja-JP" sz="1400" b="1" dirty="0">
              <a:latin typeface="HG丸ｺﾞｼｯｸM-PRO" panose="020F0600000000000000" pitchFamily="50" charset="-128"/>
              <a:ea typeface="HG丸ｺﾞｼｯｸM-PRO" panose="020F0600000000000000" pitchFamily="50" charset="-128"/>
            </a:endParaRPr>
          </a:p>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13559"/>
            <a:ext cx="1080120" cy="1012278"/>
          </a:xfrm>
          <a:prstGeom prst="roundRect">
            <a:avLst/>
          </a:prstGeom>
        </p:spPr>
      </p:pic>
      <p:sp>
        <p:nvSpPr>
          <p:cNvPr id="2" name="タイトル 1"/>
          <p:cNvSpPr>
            <a:spLocks noGrp="1"/>
          </p:cNvSpPr>
          <p:nvPr>
            <p:ph type="title"/>
          </p:nvPr>
        </p:nvSpPr>
        <p:spPr>
          <a:xfrm>
            <a:off x="684213" y="228623"/>
            <a:ext cx="7772400" cy="1143000"/>
          </a:xfrm>
        </p:spPr>
        <p:txBody>
          <a:bodyPr>
            <a:normAutofit fontScale="90000"/>
          </a:bodyPr>
          <a:lstStyle/>
          <a:p>
            <a:pPr eaLnBrk="1" fontAlgn="auto" hangingPunct="1">
              <a:spcAft>
                <a:spcPts val="0"/>
              </a:spcAft>
              <a:defRPr/>
            </a:pPr>
            <a:br>
              <a:rPr lang="en-US" altLang="ja-JP" sz="4000" kern="100" dirty="0">
                <a:ea typeface="ＭＳ ゴシック"/>
              </a:rPr>
            </a:br>
            <a:r>
              <a:rPr lang="en-US" altLang="ja-JP" sz="4000" kern="100" dirty="0">
                <a:latin typeface="HG丸ｺﾞｼｯｸM-PRO" panose="020F0600000000000000" pitchFamily="50" charset="-128"/>
                <a:ea typeface="HG丸ｺﾞｼｯｸM-PRO" panose="020F0600000000000000" pitchFamily="50" charset="-128"/>
              </a:rPr>
              <a:t>18</a:t>
            </a:r>
            <a:r>
              <a:rPr lang="en-US" altLang="ja-JP" kern="100" dirty="0">
                <a:latin typeface="HG丸ｺﾞｼｯｸM-PRO" panose="020F0600000000000000" pitchFamily="50" charset="-128"/>
                <a:ea typeface="HG丸ｺﾞｼｯｸM-PRO" panose="020F0600000000000000" pitchFamily="50" charset="-128"/>
              </a:rPr>
              <a:t>.</a:t>
            </a:r>
            <a:r>
              <a:rPr lang="ja-JP" altLang="en-US" kern="100" dirty="0">
                <a:latin typeface="HG丸ｺﾞｼｯｸM-PRO" panose="020F0600000000000000" pitchFamily="50" charset="-128"/>
                <a:ea typeface="HG丸ｺﾞｼｯｸM-PRO" panose="020F0600000000000000" pitchFamily="50" charset="-128"/>
              </a:rPr>
              <a:t>　毎日の持ち物　</a:t>
            </a:r>
            <a:endParaRPr lang="zh-TW" altLang="en-US" kern="100" dirty="0">
              <a:latin typeface="HG丸ｺﾞｼｯｸM-PRO" panose="020F0600000000000000" pitchFamily="50" charset="-128"/>
              <a:ea typeface="HG丸ｺﾞｼｯｸM-PRO" panose="020F0600000000000000" pitchFamily="50" charset="-128"/>
            </a:endParaRPr>
          </a:p>
        </p:txBody>
      </p:sp>
      <p:grpSp>
        <p:nvGrpSpPr>
          <p:cNvPr id="17" name="グループ化 3"/>
          <p:cNvGrpSpPr>
            <a:grpSpLocks/>
          </p:cNvGrpSpPr>
          <p:nvPr/>
        </p:nvGrpSpPr>
        <p:grpSpPr bwMode="auto">
          <a:xfrm>
            <a:off x="2578865" y="1543284"/>
            <a:ext cx="1991176" cy="3901940"/>
            <a:chOff x="4853338" y="1524615"/>
            <a:chExt cx="1752234" cy="4408677"/>
          </a:xfrm>
        </p:grpSpPr>
        <p:sp>
          <p:nvSpPr>
            <p:cNvPr id="19" name="正方形/長方形 18"/>
            <p:cNvSpPr/>
            <p:nvPr/>
          </p:nvSpPr>
          <p:spPr>
            <a:xfrm>
              <a:off x="4853338" y="1524615"/>
              <a:ext cx="1752234" cy="4408677"/>
            </a:xfrm>
            <a:prstGeom prst="rect">
              <a:avLst/>
            </a:prstGeom>
            <a:ln w="57150">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endParaRPr lang="en-US" altLang="ja-JP" sz="1100" dirty="0">
                <a:solidFill>
                  <a:schemeClr val="tx1"/>
                </a:solidFill>
              </a:endParaRPr>
            </a:p>
            <a:p>
              <a:pPr fontAlgn="auto">
                <a:lnSpc>
                  <a:spcPct val="150000"/>
                </a:lnSpc>
                <a:spcBef>
                  <a:spcPts val="0"/>
                </a:spcBef>
                <a:spcAft>
                  <a:spcPts val="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・着替え２～３組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（上着、ズボン、肌着）</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・靴下　</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・おむつ</a:t>
              </a:r>
              <a:r>
                <a:rPr lang="en-US" altLang="ja-JP" sz="1200" dirty="0">
                  <a:solidFill>
                    <a:schemeClr val="tx1"/>
                  </a:solidFill>
                  <a:latin typeface="HG丸ｺﾞｼｯｸM-PRO" panose="020F0600000000000000" pitchFamily="50" charset="-128"/>
                  <a:ea typeface="HG丸ｺﾞｼｯｸM-PRO" panose="020F0600000000000000" pitchFamily="50" charset="-128"/>
                </a:rPr>
                <a:t>or</a:t>
              </a:r>
              <a:r>
                <a:rPr lang="ja-JP" altLang="en-US" sz="1200" dirty="0">
                  <a:solidFill>
                    <a:schemeClr val="tx1"/>
                  </a:solidFill>
                  <a:latin typeface="HG丸ｺﾞｼｯｸM-PRO" panose="020F0600000000000000" pitchFamily="50" charset="-128"/>
                  <a:ea typeface="HG丸ｺﾞｼｯｸM-PRO" panose="020F0600000000000000" pitchFamily="50" charset="-128"/>
                </a:rPr>
                <a:t>パンツ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＊オムツサブスクサービスをご利用の方は必要ありません</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・０歳児のみ授乳用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ガーゼ</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（２～３枚）</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4935933" y="1659729"/>
              <a:ext cx="1587043" cy="985573"/>
            </a:xfrm>
            <a:prstGeom prst="roundRect">
              <a:avLst>
                <a:gd name="adj" fmla="val 20000"/>
              </a:avLst>
            </a:prstGeom>
            <a:ln w="57150">
              <a:solidFill>
                <a:schemeClr val="accent3">
                  <a:lumMod val="60000"/>
                  <a:lumOff val="40000"/>
                </a:schemeClr>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各自のロッカー</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保管用</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０，１，２歳</a:t>
              </a:r>
            </a:p>
          </p:txBody>
        </p:sp>
      </p:grpSp>
      <p:sp>
        <p:nvSpPr>
          <p:cNvPr id="3" name="テキスト ボックス 2"/>
          <p:cNvSpPr txBox="1"/>
          <p:nvPr/>
        </p:nvSpPr>
        <p:spPr>
          <a:xfrm>
            <a:off x="4760604" y="5731617"/>
            <a:ext cx="4032230" cy="369332"/>
          </a:xfrm>
          <a:prstGeom prst="rect">
            <a:avLst/>
          </a:prstGeom>
          <a:noFill/>
        </p:spPr>
        <p:txBody>
          <a:bodyPr wrap="square" rtlCol="0">
            <a:spAutoFit/>
          </a:bodyPr>
          <a:lstStyle/>
          <a:p>
            <a:r>
              <a:rPr kumimoji="1" lang="ja-JP" altLang="en-US" dirty="0"/>
              <a:t>☺</a:t>
            </a:r>
            <a:r>
              <a:rPr kumimoji="1" lang="ja-JP" altLang="en-US" b="1" u="sng" dirty="0"/>
              <a:t>すべての持ち物に名前をつけて下さい</a:t>
            </a:r>
            <a:r>
              <a:rPr kumimoji="1" lang="ja-JP" altLang="en-US" b="1" dirty="0"/>
              <a:t>。</a:t>
            </a:r>
          </a:p>
        </p:txBody>
      </p:sp>
      <p:grpSp>
        <p:nvGrpSpPr>
          <p:cNvPr id="20" name="グループ化 4">
            <a:extLst>
              <a:ext uri="{FF2B5EF4-FFF2-40B4-BE49-F238E27FC236}">
                <a16:creationId xmlns:a16="http://schemas.microsoft.com/office/drawing/2014/main" id="{5CFD6275-A71D-4CFA-A930-63F03F8CAA63}"/>
              </a:ext>
            </a:extLst>
          </p:cNvPr>
          <p:cNvGrpSpPr>
            <a:grpSpLocks/>
          </p:cNvGrpSpPr>
          <p:nvPr/>
        </p:nvGrpSpPr>
        <p:grpSpPr bwMode="auto">
          <a:xfrm>
            <a:off x="550547" y="1556069"/>
            <a:ext cx="1803459" cy="3889154"/>
            <a:chOff x="6012456" y="1782705"/>
            <a:chExt cx="2664000" cy="1654324"/>
          </a:xfrm>
        </p:grpSpPr>
        <p:sp>
          <p:nvSpPr>
            <p:cNvPr id="22" name="正方形/長方形 21">
              <a:extLst>
                <a:ext uri="{FF2B5EF4-FFF2-40B4-BE49-F238E27FC236}">
                  <a16:creationId xmlns:a16="http://schemas.microsoft.com/office/drawing/2014/main" id="{53105EBE-DC31-45CE-B104-59383EE85351}"/>
                </a:ext>
              </a:extLst>
            </p:cNvPr>
            <p:cNvSpPr/>
            <p:nvPr/>
          </p:nvSpPr>
          <p:spPr>
            <a:xfrm>
              <a:off x="6012456" y="1782705"/>
              <a:ext cx="2664000" cy="1654324"/>
            </a:xfrm>
            <a:prstGeom prst="rect">
              <a:avLst/>
            </a:prstGeom>
            <a:ln w="57150">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・着替え　１組　</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（上着、ズボン、肌着、）</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・オムツ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・着替えた物を入れる袋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（エコバック等）</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100" dirty="0">
                <a:solidFill>
                  <a:schemeClr val="tx1"/>
                </a:solidFill>
              </a:endParaRPr>
            </a:p>
          </p:txBody>
        </p:sp>
        <p:sp>
          <p:nvSpPr>
            <p:cNvPr id="21" name="角丸四角形 29">
              <a:extLst>
                <a:ext uri="{FF2B5EF4-FFF2-40B4-BE49-F238E27FC236}">
                  <a16:creationId xmlns:a16="http://schemas.microsoft.com/office/drawing/2014/main" id="{BC018F1B-3DD4-4C79-B487-C8277F89FC2B}"/>
                </a:ext>
              </a:extLst>
            </p:cNvPr>
            <p:cNvSpPr/>
            <p:nvPr/>
          </p:nvSpPr>
          <p:spPr>
            <a:xfrm>
              <a:off x="6176499" y="1843513"/>
              <a:ext cx="2335912" cy="355666"/>
            </a:xfrm>
            <a:prstGeom prst="roundRect">
              <a:avLst>
                <a:gd name="adj" fmla="val 20000"/>
              </a:avLst>
            </a:prstGeom>
            <a:ln w="57150">
              <a:solidFill>
                <a:schemeClr val="accent3">
                  <a:lumMod val="60000"/>
                  <a:lumOff val="40000"/>
                </a:schemeClr>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毎日の持ち物</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０，１，２歳</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26" name="グループ化 3">
            <a:extLst>
              <a:ext uri="{FF2B5EF4-FFF2-40B4-BE49-F238E27FC236}">
                <a16:creationId xmlns:a16="http://schemas.microsoft.com/office/drawing/2014/main" id="{3D755762-EB2C-4478-9C45-FE6C3B003D91}"/>
              </a:ext>
            </a:extLst>
          </p:cNvPr>
          <p:cNvGrpSpPr>
            <a:grpSpLocks/>
          </p:cNvGrpSpPr>
          <p:nvPr/>
        </p:nvGrpSpPr>
        <p:grpSpPr bwMode="auto">
          <a:xfrm>
            <a:off x="6923088" y="1556071"/>
            <a:ext cx="1803460" cy="3889154"/>
            <a:chOff x="3914107" y="1648714"/>
            <a:chExt cx="2044336" cy="4546488"/>
          </a:xfrm>
        </p:grpSpPr>
        <p:sp>
          <p:nvSpPr>
            <p:cNvPr id="28" name="正方形/長方形 27">
              <a:extLst>
                <a:ext uri="{FF2B5EF4-FFF2-40B4-BE49-F238E27FC236}">
                  <a16:creationId xmlns:a16="http://schemas.microsoft.com/office/drawing/2014/main" id="{1ABCABE4-6C2F-4526-BB10-710077CF7FAC}"/>
                </a:ext>
              </a:extLst>
            </p:cNvPr>
            <p:cNvSpPr/>
            <p:nvPr/>
          </p:nvSpPr>
          <p:spPr>
            <a:xfrm>
              <a:off x="3914107" y="1648714"/>
              <a:ext cx="2044336" cy="4546488"/>
            </a:xfrm>
            <a:prstGeom prst="rect">
              <a:avLst/>
            </a:prstGeom>
            <a:ln w="57150"/>
          </p:spPr>
          <p:style>
            <a:lnRef idx="2">
              <a:schemeClr val="accent1"/>
            </a:lnRef>
            <a:fillRef idx="1">
              <a:schemeClr val="lt1"/>
            </a:fillRef>
            <a:effectRef idx="0">
              <a:schemeClr val="accent1"/>
            </a:effectRef>
            <a:fontRef idx="minor">
              <a:schemeClr val="dk1"/>
            </a:fontRef>
          </p:style>
          <p:txBody>
            <a:bodyPr lIns="180000"/>
            <a:lstStyle/>
            <a:p>
              <a:pPr fontAlgn="auto">
                <a:lnSpc>
                  <a:spcPct val="150000"/>
                </a:lnSpc>
                <a:spcBef>
                  <a:spcPts val="0"/>
                </a:spcBef>
                <a:spcAft>
                  <a:spcPts val="0"/>
                </a:spcAft>
                <a:defRPr/>
              </a:pPr>
              <a:endParaRPr lang="en-US" altLang="ja-JP" sz="1200" dirty="0">
                <a:solidFill>
                  <a:schemeClr val="tx1"/>
                </a:solidFill>
              </a:endParaRPr>
            </a:p>
            <a:p>
              <a:pPr fontAlgn="auto">
                <a:lnSpc>
                  <a:spcPct val="150000"/>
                </a:lnSpc>
                <a:spcBef>
                  <a:spcPts val="0"/>
                </a:spcBef>
                <a:spcAft>
                  <a:spcPts val="0"/>
                </a:spcAft>
                <a:defRPr/>
              </a:pPr>
              <a:r>
                <a:rPr lang="ja-JP" altLang="en-US" sz="1200" dirty="0">
                  <a:solidFill>
                    <a:schemeClr val="tx1"/>
                  </a:solidFill>
                </a:rPr>
                <a:t>・</a:t>
              </a:r>
              <a:endParaRPr lang="en-US" altLang="ja-JP" sz="1200" dirty="0">
                <a:solidFill>
                  <a:schemeClr val="tx1"/>
                </a:solidFill>
              </a:endParaRPr>
            </a:p>
            <a:p>
              <a:pPr fontAlgn="auto">
                <a:lnSpc>
                  <a:spcPct val="150000"/>
                </a:lnSpc>
                <a:spcBef>
                  <a:spcPts val="0"/>
                </a:spcBef>
                <a:spcAft>
                  <a:spcPts val="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・着替え１～２組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（上着、ズボン、</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肌着）</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・靴下　</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・パンツ　</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2</a:t>
              </a:r>
              <a:r>
                <a:rPr lang="ja-JP" altLang="en-US" sz="1200" dirty="0">
                  <a:solidFill>
                    <a:schemeClr val="tx1"/>
                  </a:solidFill>
                  <a:latin typeface="HG丸ｺﾞｼｯｸM-PRO" panose="020F0600000000000000" pitchFamily="50" charset="-128"/>
                  <a:ea typeface="HG丸ｺﾞｼｯｸM-PRO" panose="020F0600000000000000" pitchFamily="50" charset="-128"/>
                </a:rPr>
                <a:t>枚</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・外遊び用上着</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（必要に応じて）</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fontAlgn="auto">
                <a:lnSpc>
                  <a:spcPct val="150000"/>
                </a:lnSpc>
                <a:spcBef>
                  <a:spcPts val="0"/>
                </a:spcBef>
                <a:spcAft>
                  <a:spcPts val="0"/>
                </a:spcAft>
                <a:defRPr/>
              </a:pPr>
              <a:endParaRPr lang="en-US" altLang="ja-JP" dirty="0">
                <a:solidFill>
                  <a:schemeClr val="tx1"/>
                </a:solidFill>
              </a:endParaRPr>
            </a:p>
            <a:p>
              <a:pPr fontAlgn="auto">
                <a:lnSpc>
                  <a:spcPct val="150000"/>
                </a:lnSpc>
                <a:spcBef>
                  <a:spcPts val="0"/>
                </a:spcBef>
                <a:spcAft>
                  <a:spcPts val="0"/>
                </a:spcAft>
                <a:defRPr/>
              </a:pPr>
              <a:endParaRPr lang="en-US" altLang="ja-JP" sz="1600" dirty="0">
                <a:solidFill>
                  <a:schemeClr val="tx1"/>
                </a:solidFill>
              </a:endParaRPr>
            </a:p>
          </p:txBody>
        </p:sp>
        <p:sp>
          <p:nvSpPr>
            <p:cNvPr id="27" name="角丸四角形 23">
              <a:extLst>
                <a:ext uri="{FF2B5EF4-FFF2-40B4-BE49-F238E27FC236}">
                  <a16:creationId xmlns:a16="http://schemas.microsoft.com/office/drawing/2014/main" id="{08AC7E98-7303-41DB-876D-BD8AB02B614D}"/>
                </a:ext>
              </a:extLst>
            </p:cNvPr>
            <p:cNvSpPr/>
            <p:nvPr/>
          </p:nvSpPr>
          <p:spPr>
            <a:xfrm>
              <a:off x="4032027" y="1735573"/>
              <a:ext cx="1857066" cy="1057710"/>
            </a:xfrm>
            <a:prstGeom prst="roundRect">
              <a:avLst>
                <a:gd name="adj" fmla="val 20000"/>
              </a:avLst>
            </a:prstGeom>
            <a:ln w="57150">
              <a:solidFill>
                <a:schemeClr val="accent1"/>
              </a:solidFill>
            </a:ln>
            <a:effec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各自のロッカー</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カゴの中</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３，４，５歳</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8" name="正方形/長方形 7">
            <a:extLst>
              <a:ext uri="{FF2B5EF4-FFF2-40B4-BE49-F238E27FC236}">
                <a16:creationId xmlns:a16="http://schemas.microsoft.com/office/drawing/2014/main" id="{EEB605A3-C68A-4569-A755-08183379357A}"/>
              </a:ext>
            </a:extLst>
          </p:cNvPr>
          <p:cNvSpPr/>
          <p:nvPr/>
        </p:nvSpPr>
        <p:spPr>
          <a:xfrm>
            <a:off x="4830642" y="1523615"/>
            <a:ext cx="1946077" cy="390194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3E89923F-BAB5-0C64-4B44-C1AC11C2A4A4}"/>
              </a:ext>
            </a:extLst>
          </p:cNvPr>
          <p:cNvSpPr/>
          <p:nvPr/>
        </p:nvSpPr>
        <p:spPr>
          <a:xfrm>
            <a:off x="827367" y="5616885"/>
            <a:ext cx="3600400" cy="968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＊おむつサブスクサービス</a:t>
            </a:r>
            <a:endParaRPr kumimoji="1" lang="en-US" altLang="ja-JP" sz="1400" dirty="0"/>
          </a:p>
          <a:p>
            <a:r>
              <a:rPr lang="ja-JP" altLang="en-US" sz="1200" dirty="0"/>
              <a:t>「手ぶら登園」　　２９８０円（税別　）</a:t>
            </a:r>
            <a:r>
              <a:rPr lang="en-US" altLang="ja-JP" sz="1200" dirty="0"/>
              <a:t>1</a:t>
            </a:r>
            <a:r>
              <a:rPr lang="ja-JP" altLang="en-US" sz="1200" dirty="0"/>
              <a:t>人あたり</a:t>
            </a:r>
            <a:r>
              <a:rPr lang="en-US" altLang="ja-JP" sz="1200" dirty="0"/>
              <a:t>/</a:t>
            </a:r>
            <a:r>
              <a:rPr lang="ja-JP" altLang="en-US" sz="1200" dirty="0"/>
              <a:t>月額</a:t>
            </a:r>
            <a:endParaRPr lang="en-US" altLang="ja-JP" sz="1200" dirty="0"/>
          </a:p>
          <a:p>
            <a:r>
              <a:rPr kumimoji="1" lang="ja-JP" altLang="en-US" sz="1200" dirty="0"/>
              <a:t>使用オムツ：ムーニー</a:t>
            </a:r>
          </a:p>
        </p:txBody>
      </p:sp>
      <p:sp>
        <p:nvSpPr>
          <p:cNvPr id="5" name="正方形/長方形 4">
            <a:extLst>
              <a:ext uri="{FF2B5EF4-FFF2-40B4-BE49-F238E27FC236}">
                <a16:creationId xmlns:a16="http://schemas.microsoft.com/office/drawing/2014/main" id="{407729BF-1B9D-7502-BCF2-F948A64D2039}"/>
              </a:ext>
            </a:extLst>
          </p:cNvPr>
          <p:cNvSpPr/>
          <p:nvPr/>
        </p:nvSpPr>
        <p:spPr>
          <a:xfrm>
            <a:off x="4899449" y="6100949"/>
            <a:ext cx="3765920" cy="5284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a:t>
            </a:r>
            <a:r>
              <a:rPr kumimoji="1" lang="ja-JP" altLang="en-US" sz="1400" b="1" dirty="0"/>
              <a:t>パンツの貸し出し</a:t>
            </a:r>
            <a:r>
              <a:rPr kumimoji="1" lang="ja-JP" altLang="en-US" sz="1400" dirty="0"/>
              <a:t>の場合は衛生面から</a:t>
            </a:r>
            <a:r>
              <a:rPr kumimoji="1" lang="ja-JP" altLang="en-US" sz="1400" b="1" dirty="0"/>
              <a:t>新しい同じサイズのもの</a:t>
            </a:r>
            <a:r>
              <a:rPr kumimoji="1" lang="ja-JP" altLang="en-US" sz="1400" dirty="0"/>
              <a:t>を返却してください。</a:t>
            </a:r>
          </a:p>
        </p:txBody>
      </p:sp>
    </p:spTree>
    <p:extLst>
      <p:ext uri="{BB962C8B-B14F-4D97-AF65-F5344CB8AC3E}">
        <p14:creationId xmlns:p14="http://schemas.microsoft.com/office/powerpoint/2010/main" val="1431579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anim calcmode="lin" valueType="num">
                                      <p:cBhvr additive="base">
                                        <p:cTn id="29"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xEl>
                                              <p:pRg st="7" end="7"/>
                                            </p:txEl>
                                          </p:spTgt>
                                        </p:tgtEl>
                                        <p:attrNameLst>
                                          <p:attrName>style.visibility</p:attrName>
                                        </p:attrNameLst>
                                      </p:cBhvr>
                                      <p:to>
                                        <p:strVal val="visible"/>
                                      </p:to>
                                    </p:set>
                                    <p:anim calcmode="lin" valueType="num">
                                      <p:cBhvr additive="base">
                                        <p:cTn id="3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additive="base">
                                        <p:cTn id="3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xEl>
                                              <p:pRg st="9" end="9"/>
                                            </p:txEl>
                                          </p:spTgt>
                                        </p:tgtEl>
                                        <p:attrNameLst>
                                          <p:attrName>style.visibility</p:attrName>
                                        </p:attrNameLst>
                                      </p:cBhvr>
                                      <p:to>
                                        <p:strVal val="visible"/>
                                      </p:to>
                                    </p:set>
                                    <p:anim calcmode="lin" valueType="num">
                                      <p:cBhvr additive="base">
                                        <p:cTn id="4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xEl>
                                              <p:pRg st="10" end="10"/>
                                            </p:txEl>
                                          </p:spTgt>
                                        </p:tgtEl>
                                        <p:attrNameLst>
                                          <p:attrName>style.visibility</p:attrName>
                                        </p:attrNameLst>
                                      </p:cBhvr>
                                      <p:to>
                                        <p:strVal val="visible"/>
                                      </p:to>
                                    </p:set>
                                    <p:anim calcmode="lin" valueType="num">
                                      <p:cBhvr additive="base">
                                        <p:cTn id="45"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xEl>
                                              <p:pRg st="11" end="11"/>
                                            </p:txEl>
                                          </p:spTgt>
                                        </p:tgtEl>
                                        <p:attrNameLst>
                                          <p:attrName>style.visibility</p:attrName>
                                        </p:attrNameLst>
                                      </p:cBhvr>
                                      <p:to>
                                        <p:strVal val="visible"/>
                                      </p:to>
                                    </p:set>
                                    <p:anim calcmode="lin" valueType="num">
                                      <p:cBhvr additive="base">
                                        <p:cTn id="49"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xEl>
                                              <p:pRg st="8" end="8"/>
                                            </p:txEl>
                                          </p:spTgt>
                                        </p:tgtEl>
                                        <p:attrNameLst>
                                          <p:attrName>style.visibility</p:attrName>
                                        </p:attrNameLst>
                                      </p:cBhvr>
                                      <p:to>
                                        <p:strVal val="visible"/>
                                      </p:to>
                                    </p:set>
                                    <p:anim calcmode="lin" valueType="num">
                                      <p:cBhvr additive="base">
                                        <p:cTn id="53"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19.</a:t>
            </a:r>
            <a:r>
              <a:rPr lang="ja-JP" altLang="en-US" sz="3200" kern="100" dirty="0">
                <a:latin typeface="HG丸ｺﾞｼｯｸM-PRO" panose="020F0600000000000000" pitchFamily="50" charset="-128"/>
                <a:ea typeface="HG丸ｺﾞｼｯｸM-PRO" panose="020F0600000000000000" pitchFamily="50" charset="-128"/>
              </a:rPr>
              <a:t>　給食について①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90"/>
            <a:ext cx="1080120" cy="1012278"/>
          </a:xfrm>
          <a:prstGeom prst="roundRect">
            <a:avLst/>
          </a:prstGeom>
        </p:spPr>
      </p:pic>
      <p:sp>
        <p:nvSpPr>
          <p:cNvPr id="7" name="正方形/長方形 6"/>
          <p:cNvSpPr/>
          <p:nvPr/>
        </p:nvSpPr>
        <p:spPr>
          <a:xfrm>
            <a:off x="963981" y="2199903"/>
            <a:ext cx="7096598" cy="2092881"/>
          </a:xfrm>
          <a:prstGeom prst="rect">
            <a:avLst/>
          </a:prstGeom>
          <a:ln>
            <a:solidFill>
              <a:schemeClr val="accent1"/>
            </a:solidFill>
          </a:ln>
        </p:spPr>
        <p:txBody>
          <a:bodyPr wrap="square">
            <a:spAutoFit/>
          </a:bodyPr>
          <a:lstStyle/>
          <a:p>
            <a:pPr lvl="0" algn="just"/>
            <a:endParaRPr lang="en-US" altLang="ja-JP" dirty="0"/>
          </a:p>
          <a:p>
            <a:pPr lvl="0" algn="just"/>
            <a:r>
              <a:rPr lang="ja-JP" altLang="en-US" sz="1600" dirty="0">
                <a:latin typeface="HG丸ｺﾞｼｯｸM-PRO" panose="020F0600000000000000" pitchFamily="50" charset="-128"/>
                <a:ea typeface="HG丸ｺﾞｼｯｸM-PRO" panose="020F0600000000000000" pitchFamily="50" charset="-128"/>
              </a:rPr>
              <a:t>・健康な心と身体づくりは、子どもの健やかな成長には欠かせません。</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最近は忙しい現代人に便利なモノがいろいろとたくさん出回っていますが</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子どもたちには、本当に大切なもの、おいしいものを提供したいと心がけ</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ています。また食事はただ単に栄養を取り入れるというだけではありま</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せん。大好きなお家の人やお友だちみんなと食べる食事は、喜び・安心</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など心を豊かにしてくれます。</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楽しく、なんでも食べて、丈夫な心身体が育つように心がけています。</a:t>
            </a:r>
          </a:p>
        </p:txBody>
      </p:sp>
      <p:sp>
        <p:nvSpPr>
          <p:cNvPr id="3" name="角丸四角形 2"/>
          <p:cNvSpPr/>
          <p:nvPr/>
        </p:nvSpPr>
        <p:spPr>
          <a:xfrm>
            <a:off x="963981" y="1586777"/>
            <a:ext cx="7096598" cy="644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当園の給食の方針</a:t>
            </a:r>
          </a:p>
        </p:txBody>
      </p:sp>
      <p:sp>
        <p:nvSpPr>
          <p:cNvPr id="11" name="角丸四角形 10"/>
          <p:cNvSpPr/>
          <p:nvPr/>
        </p:nvSpPr>
        <p:spPr>
          <a:xfrm>
            <a:off x="963981" y="4583798"/>
            <a:ext cx="7136412" cy="773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昼食・おやつ</a:t>
            </a:r>
          </a:p>
        </p:txBody>
      </p:sp>
      <p:sp>
        <p:nvSpPr>
          <p:cNvPr id="12" name="テキスト ボックス 11"/>
          <p:cNvSpPr txBox="1"/>
          <p:nvPr/>
        </p:nvSpPr>
        <p:spPr>
          <a:xfrm>
            <a:off x="1003795" y="5356991"/>
            <a:ext cx="7096598" cy="1292662"/>
          </a:xfrm>
          <a:prstGeom prst="rect">
            <a:avLst/>
          </a:prstGeom>
          <a:noFill/>
          <a:ln>
            <a:solidFill>
              <a:schemeClr val="accent1"/>
            </a:solidFill>
          </a:ln>
        </p:spPr>
        <p:txBody>
          <a:bodyPr wrap="square" rtlCol="0">
            <a:spAutoFit/>
          </a:bodyPr>
          <a:lstStyle/>
          <a:p>
            <a:pPr lvl="0" algn="just"/>
            <a:endParaRPr lang="en-US" altLang="ja-JP" sz="1400" dirty="0"/>
          </a:p>
          <a:p>
            <a:pPr lvl="0" algn="just"/>
            <a:r>
              <a:rPr lang="ja-JP" altLang="en-US" sz="1600" dirty="0">
                <a:latin typeface="HG丸ｺﾞｼｯｸM-PRO" panose="020F0600000000000000" pitchFamily="50" charset="-128"/>
                <a:ea typeface="HG丸ｺﾞｼｯｸM-PRO" panose="020F0600000000000000" pitchFamily="50" charset="-128"/>
              </a:rPr>
              <a:t>・保護者の方へは、月末に献立表を配信しますのでご確認ください。</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・毎日の献立は、玄関にサンプルがありますのでごらんください</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（サンプル展示時間は月～金　午後６時</a:t>
            </a:r>
            <a:r>
              <a:rPr lang="en-US" altLang="ja-JP" sz="1600" dirty="0">
                <a:latin typeface="HG丸ｺﾞｼｯｸM-PRO" panose="020F0600000000000000" pitchFamily="50" charset="-128"/>
                <a:ea typeface="HG丸ｺﾞｼｯｸM-PRO" panose="020F0600000000000000" pitchFamily="50" charset="-128"/>
              </a:rPr>
              <a:t>30</a:t>
            </a:r>
            <a:r>
              <a:rPr lang="ja-JP" altLang="en-US" sz="1600" dirty="0">
                <a:latin typeface="HG丸ｺﾞｼｯｸM-PRO" panose="020F0600000000000000" pitchFamily="50" charset="-128"/>
                <a:ea typeface="HG丸ｺﾞｼｯｸM-PRO" panose="020F0600000000000000" pitchFamily="50" charset="-128"/>
              </a:rPr>
              <a:t>分までとさせていただきます）</a:t>
            </a:r>
            <a:endParaRPr lang="en-US" altLang="ja-JP" sz="1600" dirty="0">
              <a:latin typeface="HG丸ｺﾞｼｯｸM-PRO" panose="020F0600000000000000" pitchFamily="50" charset="-128"/>
              <a:ea typeface="HG丸ｺﾞｼｯｸM-PRO" panose="020F0600000000000000" pitchFamily="50" charset="-128"/>
            </a:endParaRPr>
          </a:p>
          <a:p>
            <a:pPr lvl="0" algn="just"/>
            <a:endParaRPr lang="ja-JP" altLang="en-US" sz="1600" dirty="0"/>
          </a:p>
        </p:txBody>
      </p:sp>
    </p:spTree>
    <p:extLst>
      <p:ext uri="{BB962C8B-B14F-4D97-AF65-F5344CB8AC3E}">
        <p14:creationId xmlns:p14="http://schemas.microsoft.com/office/powerpoint/2010/main" val="323835495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給食について　②</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90"/>
            <a:ext cx="1080120" cy="1012278"/>
          </a:xfrm>
          <a:prstGeom prst="roundRect">
            <a:avLst/>
          </a:prstGeom>
        </p:spPr>
      </p:pic>
      <p:sp>
        <p:nvSpPr>
          <p:cNvPr id="7" name="正方形/長方形 6"/>
          <p:cNvSpPr/>
          <p:nvPr/>
        </p:nvSpPr>
        <p:spPr>
          <a:xfrm>
            <a:off x="869571" y="2082042"/>
            <a:ext cx="7557021" cy="2031325"/>
          </a:xfrm>
          <a:prstGeom prst="rect">
            <a:avLst/>
          </a:prstGeom>
          <a:ln>
            <a:solidFill>
              <a:schemeClr val="accent1"/>
            </a:solidFill>
          </a:ln>
        </p:spPr>
        <p:txBody>
          <a:bodyPr wrap="square">
            <a:spAutoFit/>
          </a:bodyPr>
          <a:lstStyle/>
          <a:p>
            <a:pPr lvl="0" algn="just"/>
            <a:endParaRPr lang="en-US" altLang="ja-JP" dirty="0"/>
          </a:p>
          <a:p>
            <a:pPr lvl="0" algn="just"/>
            <a:r>
              <a:rPr lang="ja-JP" altLang="en-US" sz="14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保育園の給食は、全ての活動の源となる大切なものと認識し、安全</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でおいしい給食を目指しています。</a:t>
            </a:r>
          </a:p>
          <a:p>
            <a:pPr lvl="0" algn="just"/>
            <a:r>
              <a:rPr lang="ja-JP" altLang="en-US" dirty="0">
                <a:latin typeface="HG丸ｺﾞｼｯｸM-PRO" panose="020F0600000000000000" pitchFamily="50" charset="-128"/>
                <a:ea typeface="HG丸ｺﾞｼｯｸM-PRO" panose="020F0600000000000000" pitchFamily="50" charset="-128"/>
              </a:rPr>
              <a:t>・おいしく、楽しくバラエティーに富んだものを心掛けています。</a:t>
            </a:r>
          </a:p>
          <a:p>
            <a:pPr lvl="0" algn="just"/>
            <a:r>
              <a:rPr lang="ja-JP" altLang="en-US" dirty="0">
                <a:latin typeface="HG丸ｺﾞｼｯｸM-PRO" panose="020F0600000000000000" pitchFamily="50" charset="-128"/>
                <a:ea typeface="HG丸ｺﾞｼｯｸM-PRO" panose="020F0600000000000000" pitchFamily="50" charset="-128"/>
              </a:rPr>
              <a:t>・旬の食材や、行事食を積極的に取り入れ、季節感のある献立にします。</a:t>
            </a:r>
          </a:p>
          <a:p>
            <a:pPr lvl="0" algn="just"/>
            <a:r>
              <a:rPr lang="ja-JP" altLang="en-US" dirty="0">
                <a:latin typeface="HG丸ｺﾞｼｯｸM-PRO" panose="020F0600000000000000" pitchFamily="50" charset="-128"/>
                <a:ea typeface="HG丸ｺﾞｼｯｸM-PRO" panose="020F0600000000000000" pitchFamily="50" charset="-128"/>
              </a:rPr>
              <a:t>・素材の味を生かすよう、また味覚を育てるよう、うす味にしています。</a:t>
            </a:r>
          </a:p>
          <a:p>
            <a:pPr lvl="0" algn="just"/>
            <a:r>
              <a:rPr lang="ja-JP" altLang="en-US" dirty="0">
                <a:latin typeface="HG丸ｺﾞｼｯｸM-PRO" panose="020F0600000000000000" pitchFamily="50" charset="-128"/>
                <a:ea typeface="HG丸ｺﾞｼｯｸM-PRO" panose="020F0600000000000000" pitchFamily="50" charset="-128"/>
              </a:rPr>
              <a:t>・離乳食は、個々の月齢に合わせて献立を調整します。</a:t>
            </a:r>
          </a:p>
        </p:txBody>
      </p:sp>
      <p:sp>
        <p:nvSpPr>
          <p:cNvPr id="3" name="角丸四角形 2"/>
          <p:cNvSpPr/>
          <p:nvPr/>
        </p:nvSpPr>
        <p:spPr>
          <a:xfrm>
            <a:off x="869572" y="1647928"/>
            <a:ext cx="7557021" cy="628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丸ｺﾞｼｯｸM-PRO" panose="020F0600000000000000" pitchFamily="50" charset="-128"/>
                <a:ea typeface="HG丸ｺﾞｼｯｸM-PRO" panose="020F0600000000000000" pitchFamily="50" charset="-128"/>
              </a:rPr>
              <a:t>献立作りに際しては</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角丸四角形 10">
            <a:extLst>
              <a:ext uri="{FF2B5EF4-FFF2-40B4-BE49-F238E27FC236}">
                <a16:creationId xmlns:a16="http://schemas.microsoft.com/office/drawing/2014/main" id="{5FBDDED2-6D17-4449-8155-503265484C04}"/>
              </a:ext>
            </a:extLst>
          </p:cNvPr>
          <p:cNvSpPr/>
          <p:nvPr/>
        </p:nvSpPr>
        <p:spPr>
          <a:xfrm>
            <a:off x="908083" y="4509120"/>
            <a:ext cx="7557021" cy="727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丸ｺﾞｼｯｸM-PRO" panose="020F0600000000000000" pitchFamily="50" charset="-128"/>
                <a:ea typeface="HG丸ｺﾞｼｯｸM-PRO" panose="020F0600000000000000" pitchFamily="50" charset="-128"/>
              </a:rPr>
              <a:t>食物アレルギーなどへの対応</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0146CD62-2EB7-4909-B683-17F1B6AA532D}"/>
              </a:ext>
            </a:extLst>
          </p:cNvPr>
          <p:cNvSpPr txBox="1"/>
          <p:nvPr/>
        </p:nvSpPr>
        <p:spPr>
          <a:xfrm>
            <a:off x="908083" y="5143612"/>
            <a:ext cx="7548530" cy="1415772"/>
          </a:xfrm>
          <a:prstGeom prst="rect">
            <a:avLst/>
          </a:prstGeom>
          <a:noFill/>
          <a:ln>
            <a:solidFill>
              <a:schemeClr val="accent1"/>
            </a:solidFill>
          </a:ln>
        </p:spPr>
        <p:txBody>
          <a:bodyPr wrap="square" rtlCol="0">
            <a:spAutoFit/>
          </a:bodyPr>
          <a:lstStyle/>
          <a:p>
            <a:pPr lvl="0" algn="just"/>
            <a:endParaRPr lang="en-US" altLang="ja-JP" sz="1400" dirty="0"/>
          </a:p>
          <a:p>
            <a:pPr lvl="0" algn="just"/>
            <a:r>
              <a:rPr lang="ja-JP" altLang="en-US" sz="16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アレルギーを疑われる場合、医師による</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保育所生活管理指導表</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を</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提出してください。用紙は園にあります。</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・個別にご相談の上、指導表に基づき、保護者との連携のもとに別献</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立を実施します</a:t>
            </a:r>
            <a:r>
              <a:rPr lang="ja-JP" altLang="en-US" sz="1600" dirty="0"/>
              <a:t>。</a:t>
            </a:r>
          </a:p>
        </p:txBody>
      </p:sp>
    </p:spTree>
    <p:extLst>
      <p:ext uri="{BB962C8B-B14F-4D97-AF65-F5344CB8AC3E}">
        <p14:creationId xmlns:p14="http://schemas.microsoft.com/office/powerpoint/2010/main" val="42421555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　　給食について　③</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90"/>
            <a:ext cx="1080120" cy="1012278"/>
          </a:xfrm>
          <a:prstGeom prst="roundRect">
            <a:avLst/>
          </a:prstGeom>
        </p:spPr>
      </p:pic>
      <p:sp>
        <p:nvSpPr>
          <p:cNvPr id="10" name="テキスト ボックス 9"/>
          <p:cNvSpPr txBox="1"/>
          <p:nvPr/>
        </p:nvSpPr>
        <p:spPr>
          <a:xfrm>
            <a:off x="746989" y="2765518"/>
            <a:ext cx="7451240" cy="3416320"/>
          </a:xfrm>
          <a:prstGeom prst="rect">
            <a:avLst/>
          </a:prstGeom>
          <a:noFill/>
          <a:ln>
            <a:solidFill>
              <a:schemeClr val="accent1"/>
            </a:solidFill>
          </a:ln>
        </p:spPr>
        <p:txBody>
          <a:bodyPr wrap="square" rtlCol="0">
            <a:spAutoFit/>
          </a:bodyPr>
          <a:lstStyle/>
          <a:p>
            <a:pPr lvl="0" algn="just"/>
            <a:endParaRPr lang="en-US" altLang="ja-JP" dirty="0"/>
          </a:p>
          <a:p>
            <a:pPr lvl="0" algn="just"/>
            <a:endParaRPr lang="en-US" altLang="ja-JP" dirty="0"/>
          </a:p>
          <a:p>
            <a:pPr lvl="0" algn="just"/>
            <a:r>
              <a:rPr lang="ja-JP" altLang="en-US" sz="1600" dirty="0"/>
              <a:t>　</a:t>
            </a:r>
            <a:r>
              <a:rPr lang="ja-JP" altLang="en-US" dirty="0">
                <a:latin typeface="HG丸ｺﾞｼｯｸM-PRO" panose="020F0600000000000000" pitchFamily="50" charset="-128"/>
                <a:ea typeface="HG丸ｺﾞｼｯｸM-PRO" panose="020F0600000000000000" pitchFamily="50" charset="-128"/>
              </a:rPr>
              <a:t>・朝ごはんはしっかり食べましょう。</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・おやつは、一回分の量だけお皿に盛ってあげ、袋ごとあげて</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しまうことのないようにしましょう。</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・食事前のおやつは控えましょう。どうしてもほしがる場合は、</a:t>
            </a:r>
            <a:endParaRPr lang="en-US" altLang="ja-JP" dirty="0">
              <a:latin typeface="HG丸ｺﾞｼｯｸM-PRO" panose="020F0600000000000000" pitchFamily="50" charset="-128"/>
              <a:ea typeface="HG丸ｺﾞｼｯｸM-PRO" panose="020F0600000000000000" pitchFamily="50" charset="-128"/>
            </a:endParaRPr>
          </a:p>
          <a:p>
            <a:pPr lvl="0" algn="just"/>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野菜スティック、おにぎりなど食事の一部となるものをあげま</a:t>
            </a:r>
            <a:endParaRPr lang="en-US" altLang="ja-JP" dirty="0">
              <a:latin typeface="HG丸ｺﾞｼｯｸM-PRO" panose="020F0600000000000000" pitchFamily="50" charset="-128"/>
              <a:ea typeface="HG丸ｺﾞｼｯｸM-PRO" panose="020F0600000000000000" pitchFamily="50" charset="-128"/>
            </a:endParaRPr>
          </a:p>
          <a:p>
            <a:pPr lvl="0" algn="just"/>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しょう。</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・偏食の場合でも食卓に用意し、経験できるようにしましょう。</a:t>
            </a:r>
            <a:endParaRPr lang="en-US" altLang="ja-JP" dirty="0">
              <a:latin typeface="HG丸ｺﾞｼｯｸM-PRO" panose="020F0600000000000000" pitchFamily="50" charset="-128"/>
              <a:ea typeface="HG丸ｺﾞｼｯｸM-PRO" panose="020F0600000000000000" pitchFamily="50" charset="-128"/>
            </a:endParaRPr>
          </a:p>
          <a:p>
            <a:pPr lvl="0" algn="just"/>
            <a:r>
              <a:rPr lang="ja-JP" altLang="en-US" dirty="0">
                <a:latin typeface="HG丸ｺﾞｼｯｸM-PRO" panose="020F0600000000000000" pitchFamily="50" charset="-128"/>
                <a:ea typeface="HG丸ｺﾞｼｯｸM-PRO" panose="020F0600000000000000" pitchFamily="50" charset="-128"/>
              </a:rPr>
              <a:t>　・食事についてご心配なことがありましたら、ご相談ください。</a:t>
            </a:r>
            <a:endParaRPr lang="en-US" altLang="ja-JP" dirty="0">
              <a:latin typeface="HG丸ｺﾞｼｯｸM-PRO" panose="020F0600000000000000" pitchFamily="50" charset="-128"/>
              <a:ea typeface="HG丸ｺﾞｼｯｸM-PRO" panose="020F0600000000000000" pitchFamily="50" charset="-128"/>
            </a:endParaRPr>
          </a:p>
          <a:p>
            <a:pPr lvl="0" algn="just"/>
            <a:endParaRPr lang="en-US" altLang="ja-JP" dirty="0"/>
          </a:p>
          <a:p>
            <a:pPr lvl="0" algn="just"/>
            <a:endParaRPr lang="en-US" altLang="ja-JP" dirty="0"/>
          </a:p>
        </p:txBody>
      </p:sp>
      <p:sp>
        <p:nvSpPr>
          <p:cNvPr id="9" name="角丸四角形 8"/>
          <p:cNvSpPr/>
          <p:nvPr/>
        </p:nvSpPr>
        <p:spPr>
          <a:xfrm>
            <a:off x="721160" y="1988840"/>
            <a:ext cx="7557021" cy="949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丸ｺﾞｼｯｸM-PRO" panose="020F0600000000000000" pitchFamily="50" charset="-128"/>
                <a:ea typeface="HG丸ｺﾞｼｯｸM-PRO" panose="020F0600000000000000" pitchFamily="50" charset="-128"/>
              </a:rPr>
              <a:t>乳幼児期に望ましい食習慣</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1220528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en-US" altLang="ja-JP" kern="100" dirty="0">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給食について　④</a:t>
            </a:r>
          </a:p>
        </p:txBody>
      </p:sp>
      <p:graphicFrame>
        <p:nvGraphicFramePr>
          <p:cNvPr id="4" name="表 3"/>
          <p:cNvGraphicFramePr>
            <a:graphicFrameLocks noGrp="1"/>
          </p:cNvGraphicFramePr>
          <p:nvPr>
            <p:extLst>
              <p:ext uri="{D42A27DB-BD31-4B8C-83A1-F6EECF244321}">
                <p14:modId xmlns:p14="http://schemas.microsoft.com/office/powerpoint/2010/main" val="379355974"/>
              </p:ext>
            </p:extLst>
          </p:nvPr>
        </p:nvGraphicFramePr>
        <p:xfrm>
          <a:off x="590550" y="2393357"/>
          <a:ext cx="7920038" cy="1511300"/>
        </p:xfrm>
        <a:graphic>
          <a:graphicData uri="http://schemas.openxmlformats.org/drawingml/2006/table">
            <a:tbl>
              <a:tblPr/>
              <a:tblGrid>
                <a:gridCol w="1163638">
                  <a:extLst>
                    <a:ext uri="{9D8B030D-6E8A-4147-A177-3AD203B41FA5}">
                      <a16:colId xmlns:a16="http://schemas.microsoft.com/office/drawing/2014/main" val="20000"/>
                    </a:ext>
                  </a:extLst>
                </a:gridCol>
                <a:gridCol w="750887">
                  <a:extLst>
                    <a:ext uri="{9D8B030D-6E8A-4147-A177-3AD203B41FA5}">
                      <a16:colId xmlns:a16="http://schemas.microsoft.com/office/drawing/2014/main" val="20001"/>
                    </a:ext>
                  </a:extLst>
                </a:gridCol>
                <a:gridCol w="750888">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0887">
                  <a:extLst>
                    <a:ext uri="{9D8B030D-6E8A-4147-A177-3AD203B41FA5}">
                      <a16:colId xmlns:a16="http://schemas.microsoft.com/office/drawing/2014/main" val="20004"/>
                    </a:ext>
                  </a:extLst>
                </a:gridCol>
                <a:gridCol w="750888">
                  <a:extLst>
                    <a:ext uri="{9D8B030D-6E8A-4147-A177-3AD203B41FA5}">
                      <a16:colId xmlns:a16="http://schemas.microsoft.com/office/drawing/2014/main" val="20005"/>
                    </a:ext>
                  </a:extLst>
                </a:gridCol>
                <a:gridCol w="750887">
                  <a:extLst>
                    <a:ext uri="{9D8B030D-6E8A-4147-A177-3AD203B41FA5}">
                      <a16:colId xmlns:a16="http://schemas.microsoft.com/office/drawing/2014/main" val="20006"/>
                    </a:ext>
                  </a:extLst>
                </a:gridCol>
                <a:gridCol w="750888">
                  <a:extLst>
                    <a:ext uri="{9D8B030D-6E8A-4147-A177-3AD203B41FA5}">
                      <a16:colId xmlns:a16="http://schemas.microsoft.com/office/drawing/2014/main" val="20007"/>
                    </a:ext>
                  </a:extLst>
                </a:gridCol>
                <a:gridCol w="750887">
                  <a:extLst>
                    <a:ext uri="{9D8B030D-6E8A-4147-A177-3AD203B41FA5}">
                      <a16:colId xmlns:a16="http://schemas.microsoft.com/office/drawing/2014/main" val="20008"/>
                    </a:ext>
                  </a:extLst>
                </a:gridCol>
                <a:gridCol w="750888">
                  <a:extLst>
                    <a:ext uri="{9D8B030D-6E8A-4147-A177-3AD203B41FA5}">
                      <a16:colId xmlns:a16="http://schemas.microsoft.com/office/drawing/2014/main" val="20009"/>
                    </a:ext>
                  </a:extLst>
                </a:gridCol>
              </a:tblGrid>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rgbClr val="FFFFFF"/>
                          </a:solidFill>
                          <a:effectLst/>
                          <a:latin typeface="Arial" charset="0"/>
                          <a:ea typeface="ＭＳ Ｐゴシック" charset="-128"/>
                        </a:rPr>
                        <a:t> </a:t>
                      </a:r>
                      <a:endParaRPr kumimoji="0" lang="ja-JP" altLang="ja-JP" sz="1800" b="1" i="0" u="none" strike="noStrike" cap="none" normalizeH="0" baseline="0" dirty="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Arial" charset="0"/>
                          <a:ea typeface="ＭＳ Ｐゴシック" charset="-128"/>
                        </a:rPr>
                        <a:t>ｴﾈﾙｷﾞ</a:t>
                      </a:r>
                      <a:r>
                        <a:rPr kumimoji="0" lang="en-US" altLang="ja-JP" sz="1400" b="1" i="0" u="none" strike="noStrike" cap="none" normalizeH="0" baseline="0">
                          <a:ln>
                            <a:noFill/>
                          </a:ln>
                          <a:solidFill>
                            <a:srgbClr val="FFFFFF"/>
                          </a:solidFill>
                          <a:effectLst/>
                          <a:latin typeface="Arial" charset="0"/>
                          <a:ea typeface="ＭＳ Ｐゴシック" charset="-128"/>
                        </a:rPr>
                        <a:t>-</a:t>
                      </a:r>
                      <a:br>
                        <a:rPr kumimoji="0" lang="en-US" altLang="ja-JP"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 Kcal</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Arial" charset="0"/>
                          <a:ea typeface="ＭＳ Ｐゴシック" charset="-128"/>
                        </a:rPr>
                        <a:t>蛋白質</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Arial" charset="0"/>
                          <a:ea typeface="ＭＳ Ｐゴシック" charset="-128"/>
                        </a:rPr>
                        <a:t>脂質</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Arial" charset="0"/>
                          <a:ea typeface="ＭＳ Ｐゴシック" charset="-128"/>
                        </a:rPr>
                        <a:t>ｶﾙｼｳﾑ</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mg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Arial" charset="0"/>
                          <a:ea typeface="ＭＳ Ｐゴシック" charset="-128"/>
                        </a:rPr>
                        <a:t>鉄分</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mg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Arial" charset="0"/>
                          <a:ea typeface="ＭＳ Ｐゴシック" charset="-128"/>
                        </a:rPr>
                        <a:t>ﾋﾞﾀﾐﾝ</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A</a:t>
                      </a:r>
                      <a:r>
                        <a:rPr kumimoji="0" lang="ja-JP" altLang="ja-JP" sz="1400" b="1" i="0" u="none" strike="noStrike" cap="none" normalizeH="0" baseline="0">
                          <a:ln>
                            <a:noFill/>
                          </a:ln>
                          <a:solidFill>
                            <a:srgbClr val="FFFFFF"/>
                          </a:solidFill>
                          <a:effectLst/>
                          <a:latin typeface="Arial" charset="0"/>
                          <a:ea typeface="ＭＳ Ｐゴシック" charset="-128"/>
                        </a:rPr>
                        <a:t>μ</a:t>
                      </a:r>
                      <a:r>
                        <a:rPr kumimoji="0" lang="en-US" altLang="ja-JP" sz="1400" b="1" i="0" u="none" strike="noStrike" cap="none" normalizeH="0" baseline="0">
                          <a:ln>
                            <a:noFill/>
                          </a:ln>
                          <a:solidFill>
                            <a:srgbClr val="FFFFFF"/>
                          </a:solidFill>
                          <a:effectLst/>
                          <a:latin typeface="Arial" charset="0"/>
                          <a:ea typeface="ＭＳ Ｐゴシック" charset="-128"/>
                        </a:rPr>
                        <a:t>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a:ln>
                            <a:noFill/>
                          </a:ln>
                          <a:solidFill>
                            <a:srgbClr val="FFFFFF"/>
                          </a:solidFill>
                          <a:effectLst/>
                          <a:latin typeface="Arial" charset="0"/>
                          <a:ea typeface="ＭＳ Ｐゴシック" charset="-128"/>
                        </a:rPr>
                        <a:t>B</a:t>
                      </a:r>
                      <a:r>
                        <a:rPr kumimoji="0" lang="ja-JP" altLang="en-US" sz="1400" b="1" i="0" u="none" strike="noStrike" cap="none" normalizeH="0" baseline="0">
                          <a:ln>
                            <a:noFill/>
                          </a:ln>
                          <a:solidFill>
                            <a:srgbClr val="FFFFFF"/>
                          </a:solidFill>
                          <a:effectLst/>
                          <a:latin typeface="Arial" charset="0"/>
                          <a:ea typeface="ＭＳ Ｐゴシック" charset="-128"/>
                        </a:rPr>
                        <a:t>１</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mg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a:ln>
                            <a:noFill/>
                          </a:ln>
                          <a:solidFill>
                            <a:srgbClr val="FFFFFF"/>
                          </a:solidFill>
                          <a:effectLst/>
                          <a:latin typeface="Arial" charset="0"/>
                          <a:ea typeface="ＭＳ Ｐゴシック" charset="-128"/>
                        </a:rPr>
                        <a:t>B</a:t>
                      </a:r>
                      <a:r>
                        <a:rPr kumimoji="0" lang="ja-JP" altLang="en-US" sz="1400" b="1" i="0" u="none" strike="noStrike" cap="none" normalizeH="0" baseline="0">
                          <a:ln>
                            <a:noFill/>
                          </a:ln>
                          <a:solidFill>
                            <a:srgbClr val="FFFFFF"/>
                          </a:solidFill>
                          <a:effectLst/>
                          <a:latin typeface="Arial" charset="0"/>
                          <a:ea typeface="ＭＳ Ｐゴシック" charset="-128"/>
                        </a:rPr>
                        <a:t>２</a:t>
                      </a:r>
                      <a:br>
                        <a:rPr kumimoji="0" lang="en-US"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mg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a:ln>
                            <a:noFill/>
                          </a:ln>
                          <a:solidFill>
                            <a:srgbClr val="FFFFFF"/>
                          </a:solidFill>
                          <a:effectLst/>
                          <a:latin typeface="Arial" charset="0"/>
                          <a:ea typeface="ＭＳ Ｐゴシック" charset="-128"/>
                        </a:rPr>
                        <a:t>C</a:t>
                      </a:r>
                      <a:br>
                        <a:rPr kumimoji="0" lang="en-US" altLang="ja-JP" sz="1400" b="1" i="0" u="none" strike="noStrike" cap="none" normalizeH="0" baseline="0">
                          <a:ln>
                            <a:noFill/>
                          </a:ln>
                          <a:solidFill>
                            <a:srgbClr val="FFFFFF"/>
                          </a:solidFill>
                          <a:effectLst/>
                          <a:latin typeface="Arial" charset="0"/>
                          <a:ea typeface="ＭＳ Ｐゴシック" charset="-128"/>
                        </a:rPr>
                      </a:br>
                      <a:r>
                        <a:rPr kumimoji="0" lang="en-US" altLang="ja-JP" sz="1400" b="1" i="0" u="none" strike="noStrike" cap="none" normalizeH="0" baseline="0">
                          <a:ln>
                            <a:noFill/>
                          </a:ln>
                          <a:solidFill>
                            <a:srgbClr val="FFFFFF"/>
                          </a:solidFill>
                          <a:effectLst/>
                          <a:latin typeface="Arial" charset="0"/>
                          <a:ea typeface="ＭＳ Ｐゴシック" charset="-128"/>
                        </a:rPr>
                        <a:t>mg</a:t>
                      </a:r>
                      <a:endParaRPr kumimoji="0" lang="ja-JP" altLang="ja-JP" sz="14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6D19"/>
                    </a:solidFill>
                  </a:tcPr>
                </a:tc>
                <a:extLst>
                  <a:ext uri="{0D108BD9-81ED-4DB2-BD59-A6C34878D82A}">
                    <a16:rowId xmlns:a16="http://schemas.microsoft.com/office/drawing/2014/main" val="10000"/>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a:ln>
                            <a:noFill/>
                          </a:ln>
                          <a:solidFill>
                            <a:srgbClr val="FFFFFF"/>
                          </a:solidFill>
                          <a:effectLst/>
                          <a:latin typeface="Arial" charset="0"/>
                          <a:ea typeface="ＭＳ Ｐゴシック" charset="-128"/>
                        </a:rPr>
                        <a:t>３歳未満児</a:t>
                      </a:r>
                      <a:endParaRPr kumimoji="0" lang="ja-JP" altLang="en-US" sz="1600" b="1" i="0" u="none" strike="noStrike" cap="none" normalizeH="0" baseline="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mj-lt"/>
                          <a:ea typeface="ＭＳ Ｐゴシック" charset="-128"/>
                          <a:cs typeface="Times New Roman" pitchFamily="18" charset="0"/>
                        </a:rPr>
                        <a:t>453</a:t>
                      </a:r>
                      <a:endParaRPr kumimoji="0" lang="ja-JP" altLang="ja-JP" sz="1800" b="0" i="0" u="none" strike="noStrike" cap="none" normalizeH="0" baseline="0" dirty="0">
                        <a:ln>
                          <a:noFill/>
                        </a:ln>
                        <a:solidFill>
                          <a:srgbClr val="000000"/>
                        </a:solidFill>
                        <a:effectLst/>
                        <a:latin typeface="+mj-lt"/>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mj-lt"/>
                          <a:ea typeface="Arial Unicode MS" panose="020B0604020202020204" pitchFamily="50" charset="-128"/>
                          <a:cs typeface="Arial Unicode MS" panose="020B0604020202020204" pitchFamily="50" charset="-128"/>
                        </a:rPr>
                        <a:t>18.1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13.7</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206</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2.3</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181</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0.25</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0.26</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18</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val="10001"/>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FFFFFF"/>
                          </a:solidFill>
                          <a:effectLst/>
                          <a:latin typeface="Arial" charset="0"/>
                          <a:ea typeface="ＭＳ Ｐゴシック" charset="-128"/>
                        </a:rPr>
                        <a:t>３歳以上児</a:t>
                      </a:r>
                      <a:endParaRPr kumimoji="0" lang="ja-JP" altLang="en-US" sz="1600" b="1" i="0" u="none" strike="noStrike" cap="none" normalizeH="0" baseline="0" dirty="0">
                        <a:ln>
                          <a:noFill/>
                        </a:ln>
                        <a:solidFill>
                          <a:srgbClr val="FFFFFF"/>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mn-lt"/>
                          <a:ea typeface="Arial Unicode MS" panose="020B0604020202020204" pitchFamily="50" charset="-128"/>
                          <a:cs typeface="Arial" panose="020B0604020202020204" pitchFamily="34" charset="0"/>
                        </a:rPr>
                        <a:t>513</a:t>
                      </a:r>
                      <a:endParaRPr kumimoji="0" lang="ja-JP" altLang="ja-JP" sz="1800" b="0" i="0" u="none" strike="noStrike" cap="none" normalizeH="0" baseline="0" dirty="0">
                        <a:ln>
                          <a:noFill/>
                        </a:ln>
                        <a:solidFill>
                          <a:srgbClr val="000000"/>
                        </a:solidFill>
                        <a:effectLst/>
                        <a:latin typeface="+mn-lt"/>
                        <a:ea typeface="Arial Unicode MS" panose="020B0604020202020204" pitchFamily="50" charset="-128"/>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20.5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15.</a:t>
                      </a:r>
                      <a:r>
                        <a:rPr kumimoji="0" lang="ja-JP" altLang="en-US" sz="1800" b="0" i="0" u="none" strike="noStrike" cap="none" normalizeH="0" baseline="0" dirty="0">
                          <a:ln>
                            <a:noFill/>
                          </a:ln>
                          <a:solidFill>
                            <a:srgbClr val="000000"/>
                          </a:solidFill>
                          <a:effectLst/>
                          <a:latin typeface="Arial" charset="0"/>
                          <a:ea typeface="ＭＳ Ｐゴシック" charset="-128"/>
                          <a:cs typeface="+mn-cs"/>
                        </a:rPr>
                        <a:t>３</a:t>
                      </a:r>
                      <a:endParaRPr kumimoji="0" lang="en-US" altLang="ja-JP" sz="1800" b="0" i="0" u="none" strike="noStrike" cap="none" normalizeH="0" baseline="0" dirty="0">
                        <a:ln>
                          <a:noFill/>
                        </a:ln>
                        <a:solidFill>
                          <a:srgbClr val="000000"/>
                        </a:solidFill>
                        <a:effectLst/>
                        <a:latin typeface="Arial" charset="0"/>
                        <a:ea typeface="ＭＳ Ｐゴシック" charset="-128"/>
                        <a:cs typeface="+mn-cs"/>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231</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2.1</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Arial" charset="0"/>
                          <a:ea typeface="ＭＳ Ｐゴシック" charset="-128"/>
                          <a:cs typeface="+mn-cs"/>
                        </a:rPr>
                        <a:t>１８３</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0.28</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0.32</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charset="0"/>
                          <a:ea typeface="ＭＳ Ｐゴシック" charset="-128"/>
                          <a:cs typeface="+mn-cs"/>
                        </a:rPr>
                        <a:t>16</a:t>
                      </a:r>
                      <a:endParaRPr kumimoji="0" lang="ja-JP" altLang="ja-JP" sz="1800" b="0" i="0" u="none" strike="noStrike" cap="none" normalizeH="0" baseline="0" dirty="0">
                        <a:ln>
                          <a:noFill/>
                        </a:ln>
                        <a:solidFill>
                          <a:srgbClr val="000000"/>
                        </a:solidFill>
                        <a:effectLst/>
                        <a:latin typeface="ＭＳ Ｐゴシック" charset="-128"/>
                        <a:ea typeface="ＭＳ Ｐゴシック"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2"/>
                  </a:ext>
                </a:extLst>
              </a:tr>
            </a:tbl>
          </a:graphicData>
        </a:graphic>
      </p:graphicFrame>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30" y="313878"/>
            <a:ext cx="1080120" cy="1012278"/>
          </a:xfrm>
          <a:prstGeom prst="round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588" y="4348477"/>
            <a:ext cx="2987961" cy="2240971"/>
          </a:xfrm>
          <a:prstGeom prst="rect">
            <a:avLst/>
          </a:prstGeom>
        </p:spPr>
      </p:pic>
      <p:sp>
        <p:nvSpPr>
          <p:cNvPr id="5" name="テキスト プレースホルダー 4">
            <a:extLst>
              <a:ext uri="{FF2B5EF4-FFF2-40B4-BE49-F238E27FC236}">
                <a16:creationId xmlns:a16="http://schemas.microsoft.com/office/drawing/2014/main" id="{CD189D87-8EDB-D50F-D618-CDF769BBA3C7}"/>
              </a:ext>
            </a:extLst>
          </p:cNvPr>
          <p:cNvSpPr>
            <a:spLocks noGrp="1"/>
          </p:cNvSpPr>
          <p:nvPr>
            <p:ph type="body" idx="1"/>
          </p:nvPr>
        </p:nvSpPr>
        <p:spPr/>
        <p:txBody>
          <a:bodyPr/>
          <a:lstStyle/>
          <a:p>
            <a:pPr marL="0" indent="0">
              <a:buNone/>
            </a:pPr>
            <a:r>
              <a:rPr lang="ja-JP" altLang="en-US" dirty="0">
                <a:latin typeface="HG丸ｺﾞｼｯｸM-PRO" panose="020F0600000000000000" pitchFamily="50" charset="-128"/>
                <a:ea typeface="HG丸ｺﾞｼｯｸM-PRO" panose="020F0600000000000000" pitchFamily="50" charset="-128"/>
              </a:rPr>
              <a:t>栄養給与目標</a:t>
            </a:r>
            <a:r>
              <a:rPr lang="ja-JP" altLang="en-US" sz="2000" dirty="0">
                <a:latin typeface="HG丸ｺﾞｼｯｸM-PRO" panose="020F0600000000000000" pitchFamily="50" charset="-128"/>
                <a:ea typeface="HG丸ｺﾞｼｯｸM-PRO" panose="020F0600000000000000" pitchFamily="50" charset="-128"/>
              </a:rPr>
              <a:t>（給食・おやつでとりたい栄養量の目安）</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令和</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年度</a:t>
            </a: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20</a:t>
            </a:r>
            <a:r>
              <a:rPr lang="ja-JP" altLang="en-US" sz="3200" kern="100" dirty="0">
                <a:latin typeface="HG丸ｺﾞｼｯｸM-PRO" panose="020F0600000000000000" pitchFamily="50" charset="-128"/>
                <a:ea typeface="HG丸ｺﾞｼｯｸM-PRO" panose="020F0600000000000000" pitchFamily="50" charset="-128"/>
              </a:rPr>
              <a:t>．　保健について </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①</a:t>
            </a:r>
          </a:p>
        </p:txBody>
      </p:sp>
      <p:sp>
        <p:nvSpPr>
          <p:cNvPr id="5" name="角丸四角形 4"/>
          <p:cNvSpPr/>
          <p:nvPr/>
        </p:nvSpPr>
        <p:spPr>
          <a:xfrm>
            <a:off x="609600" y="1392585"/>
            <a:ext cx="7921625" cy="720229"/>
          </a:xfrm>
          <a:prstGeom prst="roundRect">
            <a:avLst>
              <a:gd name="adj" fmla="val 8129"/>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毎日一人ひとりの健康状態を観察し、身体的発達や健康増進への保健活動を行っています。また、衛生面、安全面に配慮した環境づくりを心がけています。</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73176"/>
            <a:ext cx="1080120" cy="1012278"/>
          </a:xfrm>
          <a:prstGeom prst="roundRect">
            <a:avLst/>
          </a:prstGeom>
        </p:spPr>
      </p:pic>
      <p:sp>
        <p:nvSpPr>
          <p:cNvPr id="4" name="テキスト ボックス 3"/>
          <p:cNvSpPr txBox="1"/>
          <p:nvPr/>
        </p:nvSpPr>
        <p:spPr>
          <a:xfrm>
            <a:off x="609600" y="2251453"/>
            <a:ext cx="8277408" cy="3816429"/>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a:t> </a:t>
            </a:r>
          </a:p>
          <a:p>
            <a:r>
              <a:rPr lang="ja-JP" altLang="en-US" sz="1600" dirty="0">
                <a:latin typeface="HG丸ｺﾞｼｯｸM-PRO" panose="020F0600000000000000" pitchFamily="50" charset="-128"/>
                <a:ea typeface="HG丸ｺﾞｼｯｸM-PRO" panose="020F0600000000000000" pitchFamily="50" charset="-128"/>
              </a:rPr>
              <a:t>乳幼児は大人よりも病原体に感染した経験が少ないため、免疫力が未熟です。</a:t>
            </a:r>
            <a:r>
              <a:rPr lang="ja-JP" altLang="en-US" sz="1600" dirty="0">
                <a:solidFill>
                  <a:schemeClr val="tx1"/>
                </a:solidFill>
                <a:latin typeface="HG丸ｺﾞｼｯｸM-PRO" panose="020F0600000000000000" pitchFamily="50" charset="-128"/>
                <a:ea typeface="HG丸ｺﾞｼｯｸM-PRO" panose="020F0600000000000000" pitchFamily="50" charset="-128"/>
              </a:rPr>
              <a:t>そのため、感染症にかかりやすく感染拡大を起こしやすいため、</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下記の内容へのご理解とご協力をよろしくお願いいたします。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●登園前の健康の観察</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・登園前の検温と健康チェック・爪の長さの確認をお願いします。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・３７．５度以上の発熱や咳やくしゃみ</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鼻水、発疹がひどいときは、症状が落ち着　　</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くまでご家庭で安静にしていただくか、医師から感染性のものではないとの診断を　　</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受けてからの登園にご協力お願いします。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rPr>
              <a:t>・２４時間以内に頭を強く打った、頭を打った後に嘔吐した、受診していない大き</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なけががある場合は受診をお願いします。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・公園や保育室内でいつも通りお友達と遊んだり、食事摂取ができないときはケガ</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　　　や症状悪化のリスクがあるため、ご家庭で過ごされることをお勧めします。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403648" y="2071434"/>
            <a:ext cx="6264696" cy="36003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latin typeface="HG丸ｺﾞｼｯｸM-PRO" panose="020F0600000000000000" pitchFamily="50" charset="-128"/>
                <a:ea typeface="HG丸ｺﾞｼｯｸM-PRO" panose="020F0600000000000000" pitchFamily="50" charset="-128"/>
              </a:rPr>
              <a:t>ご家庭での健康観察・欠席に関して</a:t>
            </a:r>
          </a:p>
        </p:txBody>
      </p:sp>
    </p:spTree>
    <p:extLst>
      <p:ext uri="{BB962C8B-B14F-4D97-AF65-F5344CB8AC3E}">
        <p14:creationId xmlns:p14="http://schemas.microsoft.com/office/powerpoint/2010/main" val="291793132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00345"/>
            <a:ext cx="7772400" cy="1143000"/>
          </a:xfrm>
        </p:spPr>
        <p:txBody>
          <a:bodyPr>
            <a:normAutofit/>
          </a:bodyPr>
          <a:lstStyle/>
          <a:p>
            <a:pPr eaLnBrk="1" fontAlgn="auto" hangingPunct="1">
              <a:spcAft>
                <a:spcPts val="0"/>
              </a:spcAft>
              <a:defRPr/>
            </a:pPr>
            <a:r>
              <a:rPr lang="en-US" altLang="ja-JP" kern="100" dirty="0">
                <a:ea typeface="ＭＳ ゴシック"/>
              </a:rPr>
              <a:t>	</a:t>
            </a:r>
            <a:r>
              <a:rPr lang="ja-JP" altLang="en-US" kern="100" dirty="0">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保健について　　②</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31067"/>
            <a:ext cx="1080120" cy="1012278"/>
          </a:xfrm>
          <a:prstGeom prst="roundRect">
            <a:avLst/>
          </a:prstGeom>
        </p:spPr>
      </p:pic>
      <p:sp>
        <p:nvSpPr>
          <p:cNvPr id="4" name="テキスト ボックス 3"/>
          <p:cNvSpPr txBox="1"/>
          <p:nvPr/>
        </p:nvSpPr>
        <p:spPr>
          <a:xfrm>
            <a:off x="471056" y="1833318"/>
            <a:ext cx="8277408" cy="4524315"/>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●登園前の体調チェック</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□熱はありませんか？　　　　　　□食欲はありますか？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□顔色はよいですか？　　　　　　□うんちはでましたか？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□鼻水や咳はでていませんか？　　□機嫌はよいですか？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□湿疹・発疹はないですか？　　　□「痛い」「疲れた」等の訴えはありませんか？</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●生活リズムを整えましょう</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環境が変わった４月は生活リズムを整えるいい機会です。正しい生活リズムを身につ</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け、健康な体を作りましょう。</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・早寝早起きをしましょう</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睡眠が足りないと食欲低下、いらいら、不機嫌等の生活リズムの崩れを招き、免疫</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力低下の原因となります。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・朝ごはんをしっかり食べましょう</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朝ごはんを食べることで体が目覚め、その日一日を元気に過ごせます。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・ウンチは出ましたか？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朝ごはんを食べると腸の動きが活発になり、排便しやすくなります。朝ごはんのあ</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と、トイレに座る時間を作りましょう。</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439652" y="1596255"/>
            <a:ext cx="6264696" cy="36003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n w="0"/>
                <a:solidFill>
                  <a:schemeClr val="tx1"/>
                </a:solidFill>
                <a:latin typeface="HG丸ｺﾞｼｯｸM-PRO" panose="020F0600000000000000" pitchFamily="50" charset="-128"/>
                <a:ea typeface="HG丸ｺﾞｼｯｸM-PRO" panose="020F0600000000000000" pitchFamily="50" charset="-128"/>
              </a:rPr>
              <a:t>ご家庭での健康観察・欠席に関して</a:t>
            </a:r>
            <a:endParaRPr kumimoji="1" lang="ja-JP" altLang="en-US" dirty="0">
              <a:ln w="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16611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9796" y="48358"/>
            <a:ext cx="7772400" cy="1143000"/>
          </a:xfrm>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ＭＳ ゴシック"/>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保健について　　③</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31067"/>
            <a:ext cx="1080120" cy="1012278"/>
          </a:xfrm>
          <a:prstGeom prst="roundRect">
            <a:avLst/>
          </a:prstGeom>
        </p:spPr>
      </p:pic>
      <p:sp>
        <p:nvSpPr>
          <p:cNvPr id="4" name="テキスト ボックス 3"/>
          <p:cNvSpPr txBox="1"/>
          <p:nvPr/>
        </p:nvSpPr>
        <p:spPr>
          <a:xfrm>
            <a:off x="471056" y="1725086"/>
            <a:ext cx="8277408" cy="4524315"/>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●感染症罹患時は医師の指示に従ってください。</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また、巻末の</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子どものかかりやすい感染症</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（江東区医師会監修）に挙げられてい　</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る感染症に罹患した際は、登園時「意見書」または「登園届」が必要となります。</a:t>
            </a:r>
            <a:endParaRPr kumimoji="1" lang="en-US" altLang="ja-JP" sz="1600" dirty="0">
              <a:highlight>
                <a:srgbClr val="FFFF00"/>
              </a:highlight>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●目の充血やひどい目やに、皮膚の湿疹等は流行性（他者にうつるもの）ではないこと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を医師にご確認のうえ、登園していただくようお願いします。</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●園内で感染症流行時は、玄関正面に掲示いたしますのでご覧ください。</a:t>
            </a:r>
            <a:endParaRPr kumimoji="1"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●嘔吐物や便・尿・血液がついた衣類等を園内で洗うことにより、感染拡大のリスクが</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あります。そのため、厚生労働省の感染症ガイドラインに従い、そのままの状態でお</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持ち帰りいただいております。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●予防接種後重篤な副反応がでることがあり、接種後は</a:t>
            </a:r>
            <a:r>
              <a:rPr lang="ja-JP" altLang="en-US" sz="1600" dirty="0">
                <a:latin typeface="HG丸ｺﾞｼｯｸM-PRO" panose="020F0600000000000000" pitchFamily="50" charset="-128"/>
                <a:ea typeface="HG丸ｺﾞｼｯｸM-PRO" panose="020F0600000000000000" pitchFamily="50" charset="-128"/>
              </a:rPr>
              <a:t>発熱</a:t>
            </a:r>
            <a:r>
              <a:rPr kumimoji="1" lang="ja-JP" altLang="en-US" sz="1600" dirty="0">
                <a:latin typeface="HG丸ｺﾞｼｯｸM-PRO" panose="020F0600000000000000" pitchFamily="50" charset="-128"/>
                <a:ea typeface="HG丸ｺﾞｼｯｸM-PRO" panose="020F0600000000000000" pitchFamily="50" charset="-128"/>
              </a:rPr>
              <a:t>する場合もありますので、</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予防接種後当日の登園はお控えください。</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また、予防接種を受けた際は接種日と接種内容を職員へお知らせください。</a:t>
            </a:r>
            <a:endParaRPr lang="en-US" altLang="ja-JP" sz="1600" dirty="0">
              <a:latin typeface="HG丸ｺﾞｼｯｸM-PRO" panose="020F0600000000000000" pitchFamily="50" charset="-128"/>
              <a:ea typeface="HG丸ｺﾞｼｯｸM-PRO" panose="020F0600000000000000" pitchFamily="50" charset="-128"/>
            </a:endParaRPr>
          </a:p>
          <a:p>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403648" y="1522687"/>
            <a:ext cx="6264696" cy="36003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n w="0"/>
                <a:solidFill>
                  <a:schemeClr val="tx1"/>
                </a:solidFill>
                <a:latin typeface="HG丸ｺﾞｼｯｸM-PRO" panose="020F0600000000000000" pitchFamily="50" charset="-128"/>
                <a:ea typeface="HG丸ｺﾞｼｯｸM-PRO" panose="020F0600000000000000" pitchFamily="50" charset="-128"/>
              </a:rPr>
              <a:t>感染症について</a:t>
            </a:r>
            <a:endParaRPr kumimoji="1" lang="ja-JP" altLang="en-US" dirty="0">
              <a:ln w="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7761237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　　　保健について　　④</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73176"/>
            <a:ext cx="1080120" cy="1012278"/>
          </a:xfrm>
          <a:prstGeom prst="roundRect">
            <a:avLst/>
          </a:prstGeom>
        </p:spPr>
      </p:pic>
      <p:sp>
        <p:nvSpPr>
          <p:cNvPr id="4" name="テキスト ボックス 3"/>
          <p:cNvSpPr txBox="1"/>
          <p:nvPr/>
        </p:nvSpPr>
        <p:spPr>
          <a:xfrm>
            <a:off x="471056" y="1821365"/>
            <a:ext cx="8277408" cy="483209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sz="18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内服薬や薬剤テープを使用している際は、連絡帳に記載していただくか登園時</a:t>
            </a:r>
            <a:r>
              <a:rPr lang="ja-JP" altLang="en-US" sz="1600" dirty="0">
                <a:latin typeface="HG丸ｺﾞｼｯｸM-PRO" panose="020F0600000000000000" pitchFamily="50" charset="-128"/>
                <a:ea typeface="HG丸ｺﾞｼｯｸM-PRO" panose="020F0600000000000000" pitchFamily="50" charset="-128"/>
              </a:rPr>
              <a:t>に職員</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へお伝えください。</a:t>
            </a:r>
            <a:endParaRPr kumimoji="1"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●薬剤テープを使用する際は、名前の記入と剥がれ防止のため皮膚保護テープ等での補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強をお願いします。また、子どもが誤って剥がしてしまわぬよう、背中へ貼付してく</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ださい。</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絆創膏貼付の際も名前の記入と貼付していることを職員へお伝えください。</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●保育園での与薬が必要な場合</a:t>
            </a:r>
            <a:r>
              <a:rPr lang="en-US" altLang="ja-JP" sz="1600" dirty="0">
                <a:latin typeface="HG丸ｺﾞｼｯｸM-PRO" panose="020F0600000000000000" pitchFamily="50" charset="-128"/>
                <a:ea typeface="HG丸ｺﾞｼｯｸM-PRO" panose="020F0600000000000000" pitchFamily="50" charset="-128"/>
              </a:rPr>
              <a:t>…</a:t>
            </a:r>
          </a:p>
          <a:p>
            <a:r>
              <a:rPr kumimoji="1" lang="ja-JP" altLang="en-US" sz="1600" dirty="0">
                <a:latin typeface="HG丸ｺﾞｼｯｸM-PRO" panose="020F0600000000000000" pitchFamily="50" charset="-128"/>
                <a:ea typeface="HG丸ｺﾞｼｯｸM-PRO" panose="020F0600000000000000" pitchFamily="50" charset="-128"/>
              </a:rPr>
              <a:t>　・医師の処方を受け、保育時間内に与薬が必要なお薬に限りお預かりし、与薬します。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 </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市販薬はお預かりできません</a:t>
            </a:r>
            <a:r>
              <a:rPr kumimoji="1" lang="ja-JP" altLang="en-US" sz="1600" dirty="0">
                <a:latin typeface="HG丸ｺﾞｼｯｸM-PRO" panose="020F0600000000000000" pitchFamily="50" charset="-128"/>
                <a:ea typeface="HG丸ｺﾞｼｯｸM-PRO" panose="020F0600000000000000" pitchFamily="50" charset="-128"/>
              </a:rPr>
              <a:t>。</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・①与薬依頼票　②処方薬１回分　③薬局で渡されるお薬説明書　の三点を揃え、中</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身の見える袋に入れ、必ず職員に手渡ししてください。</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・お薬にはお名前を明記してください。</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・連日与薬が必要な場合は、その都度与薬依頼票をご記入ください。</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・現在の症状で受診し、処方後複数回与薬しても異常がなかったお薬のみお預かりが</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可能です。（初回与薬は保育園ではできません。また、初めての内服薬の内服直後　　</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の登園はアレルギー症状や副作用の恐れがあるためお控えください。）</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438065" y="1641346"/>
            <a:ext cx="6264696" cy="36003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n w="0"/>
                <a:solidFill>
                  <a:schemeClr val="tx1"/>
                </a:solidFill>
                <a:latin typeface="HG丸ｺﾞｼｯｸM-PRO" panose="020F0600000000000000" pitchFamily="50" charset="-128"/>
                <a:ea typeface="HG丸ｺﾞｼｯｸM-PRO" panose="020F0600000000000000" pitchFamily="50" charset="-128"/>
              </a:rPr>
              <a:t>お薬について</a:t>
            </a:r>
            <a:endParaRPr kumimoji="1" lang="ja-JP" altLang="en-US" dirty="0">
              <a:ln w="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5588586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2.	</a:t>
            </a:r>
            <a:r>
              <a:rPr lang="ja-JP" altLang="en-US" sz="3200" kern="100" dirty="0">
                <a:latin typeface="HG丸ｺﾞｼｯｸM-PRO" panose="020F0600000000000000" pitchFamily="50" charset="-128"/>
                <a:ea typeface="HG丸ｺﾞｼｯｸM-PRO" panose="020F0600000000000000" pitchFamily="50" charset="-128"/>
              </a:rPr>
              <a:t>事業の目的</a:t>
            </a:r>
          </a:p>
        </p:txBody>
      </p:sp>
      <p:sp>
        <p:nvSpPr>
          <p:cNvPr id="10" name="角丸四角形 9"/>
          <p:cNvSpPr/>
          <p:nvPr/>
        </p:nvSpPr>
        <p:spPr>
          <a:xfrm>
            <a:off x="680309" y="1731764"/>
            <a:ext cx="7783008" cy="1512168"/>
          </a:xfrm>
          <a:prstGeom prst="roundRect">
            <a:avLst>
              <a:gd name="adj" fmla="val 1446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ja-JP" altLang="en-US" sz="2400" dirty="0">
                <a:latin typeface="HG丸ｺﾞｼｯｸM-PRO" panose="020F0600000000000000" pitchFamily="50" charset="-128"/>
                <a:ea typeface="HG丸ｺﾞｼｯｸM-PRO" panose="020F0600000000000000" pitchFamily="50" charset="-128"/>
              </a:rPr>
              <a:t>児童福祉法に基づいて心身ともに健やかに育成されるよう乳児および幼児の保育事業を行うこと</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60648"/>
            <a:ext cx="1080120" cy="1080120"/>
          </a:xfrm>
          <a:prstGeom prst="roundRect">
            <a:avLst/>
          </a:prstGeom>
        </p:spPr>
      </p:pic>
      <p:sp>
        <p:nvSpPr>
          <p:cNvPr id="13" name="テキスト ボックス 12"/>
          <p:cNvSpPr txBox="1"/>
          <p:nvPr/>
        </p:nvSpPr>
        <p:spPr>
          <a:xfrm>
            <a:off x="3347864" y="4444563"/>
            <a:ext cx="4824536" cy="1292662"/>
          </a:xfrm>
          <a:prstGeom prst="rect">
            <a:avLst/>
          </a:prstGeom>
          <a:noFill/>
          <a:ln>
            <a:solidFill>
              <a:schemeClr val="bg2">
                <a:lumMod val="50000"/>
              </a:schemeClr>
            </a:solidFill>
          </a:ln>
        </p:spPr>
        <p:txBody>
          <a:bodyPr wrap="square" rtlCol="0">
            <a:spAutoFit/>
          </a:bodyPr>
          <a:lstStyle/>
          <a:p>
            <a:endParaRPr lang="en-US" altLang="ja-JP" dirty="0"/>
          </a:p>
          <a:p>
            <a:r>
              <a:rPr lang="ja-JP" altLang="en-US" dirty="0"/>
              <a:t>　</a:t>
            </a:r>
            <a:r>
              <a:rPr lang="ja-JP" altLang="en-US" sz="2000" dirty="0">
                <a:latin typeface="HG丸ｺﾞｼｯｸM-PRO" panose="020F0600000000000000" pitchFamily="50" charset="-128"/>
                <a:ea typeface="HG丸ｺﾞｼｯｸM-PRO" panose="020F0600000000000000" pitchFamily="50" charset="-128"/>
              </a:rPr>
              <a:t>児童は人として尊ばれる</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児童は社会の一員として重んぜられる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児童はよい環境の中で育てられる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3635896" y="4197893"/>
            <a:ext cx="3649070" cy="4933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児童憲章</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789040"/>
            <a:ext cx="2356745" cy="220175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75922"/>
            <a:ext cx="7772400" cy="1143000"/>
          </a:xfrm>
        </p:spPr>
        <p:txBody>
          <a:bodyPr>
            <a:normAutofit/>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　　　</a:t>
            </a:r>
            <a:r>
              <a:rPr lang="en-US" altLang="ja-JP" kern="100" dirty="0">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保健について　　⑤</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31067"/>
            <a:ext cx="1080120" cy="1012278"/>
          </a:xfrm>
          <a:prstGeom prst="roundRect">
            <a:avLst/>
          </a:prstGeom>
        </p:spPr>
      </p:pic>
      <p:sp>
        <p:nvSpPr>
          <p:cNvPr id="8" name="テキスト ボックス 7"/>
          <p:cNvSpPr txBox="1"/>
          <p:nvPr/>
        </p:nvSpPr>
        <p:spPr>
          <a:xfrm>
            <a:off x="558377" y="1813881"/>
            <a:ext cx="8277408" cy="2800767"/>
          </a:xfrm>
          <a:prstGeom prst="rect">
            <a:avLst/>
          </a:prstGeom>
          <a:noFill/>
          <a:ln>
            <a:solidFill>
              <a:schemeClr val="tx1"/>
            </a:solidFill>
          </a:ln>
        </p:spPr>
        <p:txBody>
          <a:bodyPr wrap="square" rtlCol="0">
            <a:spAutoFit/>
          </a:bodyPr>
          <a:lstStyle/>
          <a:p>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●アレルギー疾患（食物アレルギー・アナフィラキシー・アトピー性皮膚炎・アレル　　</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ギー性鼻炎・気管支喘息・アレルギー性結膜炎）による配慮や管理が必要な</a:t>
            </a:r>
            <a:r>
              <a:rPr lang="ja-JP" altLang="en-US" sz="1600" dirty="0">
                <a:latin typeface="HG丸ｺﾞｼｯｸM-PRO" panose="020F0600000000000000" pitchFamily="50" charset="-128"/>
                <a:ea typeface="HG丸ｺﾞｼｯｸM-PRO" panose="020F0600000000000000" pitchFamily="50" charset="-128"/>
              </a:rPr>
              <a:t>場合は、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主治医記載による</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保育所生活管理指導表</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を提出してください。医師の指示のもと、</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個々に対応を行います。</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●アレルギー対応が必要な園児がいるため、保育園内にはご家庭からの食べ物はお持ち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込みはご遠慮ください。</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●アレルギー症状は摂取後すぐ～２時間後くらいで発症することが多いです。そのため</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当園日の朝食では初めて食べる食材は避けていただくようお願いします。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475656" y="1571134"/>
            <a:ext cx="6192688" cy="36181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n w="0"/>
                <a:solidFill>
                  <a:schemeClr val="tx1"/>
                </a:solidFill>
                <a:latin typeface="HG丸ｺﾞｼｯｸM-PRO" panose="020F0600000000000000" pitchFamily="50" charset="-128"/>
                <a:ea typeface="HG丸ｺﾞｼｯｸM-PRO" panose="020F0600000000000000" pitchFamily="50" charset="-128"/>
              </a:rPr>
              <a:t>アレルギーについて</a:t>
            </a:r>
            <a:endParaRPr kumimoji="1" lang="ja-JP" altLang="en-US" dirty="0">
              <a:ln w="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543569" y="5085184"/>
            <a:ext cx="8277408" cy="1569660"/>
          </a:xfrm>
          <a:prstGeom prst="rect">
            <a:avLst/>
          </a:prstGeom>
          <a:noFill/>
          <a:ln>
            <a:solidFill>
              <a:schemeClr val="tx1"/>
            </a:solidFill>
          </a:ln>
        </p:spPr>
        <p:txBody>
          <a:bodyPr wrap="square" rtlCol="0">
            <a:spAutoFit/>
          </a:bodyPr>
          <a:lstStyle/>
          <a:p>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●登園後の健康観察</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en-US" altLang="ja-JP" sz="1600" dirty="0">
                <a:latin typeface="HG丸ｺﾞｼｯｸM-PRO" panose="020F0600000000000000" pitchFamily="50" charset="-128"/>
                <a:ea typeface="HG丸ｺﾞｼｯｸM-PRO" panose="020F0600000000000000" pitchFamily="50" charset="-128"/>
              </a:rPr>
              <a:t>37.5</a:t>
            </a:r>
            <a:r>
              <a:rPr kumimoji="1" lang="ja-JP" altLang="en-US" sz="1600" dirty="0">
                <a:latin typeface="HG丸ｺﾞｼｯｸM-PRO" panose="020F0600000000000000" pitchFamily="50" charset="-128"/>
                <a:ea typeface="HG丸ｺﾞｼｯｸM-PRO" panose="020F0600000000000000" pitchFamily="50" charset="-128"/>
              </a:rPr>
              <a:t>℃以上の発熱と食欲、咳、嘔吐、下痢、活気等の全身状態を観察したうえで、</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必要時ご連絡させていただきますので、早めのお迎えにご協力をお願いします。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・熱がなくても、機嫌が悪い、元気がない、嘔吐、下痢等がみられる場合は必要に応</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じてご連絡させていただきます</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1600737" y="4897813"/>
            <a:ext cx="6192688" cy="36181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登園後</a:t>
            </a:r>
          </a:p>
        </p:txBody>
      </p:sp>
    </p:spTree>
    <p:extLst>
      <p:ext uri="{BB962C8B-B14F-4D97-AF65-F5344CB8AC3E}">
        <p14:creationId xmlns:p14="http://schemas.microsoft.com/office/powerpoint/2010/main" val="121484685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　　　保健について　　⑥</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73176"/>
            <a:ext cx="1080120" cy="1012278"/>
          </a:xfrm>
          <a:prstGeom prst="roundRect">
            <a:avLst/>
          </a:prstGeom>
        </p:spPr>
      </p:pic>
      <p:sp>
        <p:nvSpPr>
          <p:cNvPr id="4" name="テキスト ボックス 3"/>
          <p:cNvSpPr txBox="1"/>
          <p:nvPr/>
        </p:nvSpPr>
        <p:spPr>
          <a:xfrm>
            <a:off x="541308" y="2225093"/>
            <a:ext cx="8277408" cy="3570208"/>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8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●保育中のケガの対応</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ケガが起こらないよう注意していますが、子どもの生活やあそびの中でケガはつきも</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のです。小さなケガを体験し、大きなケガを防ぐ力をつけていきます。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保育中にケガをした場合は応急手当をいたします。ケガの程度や経過によって受診が</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必要だと判断した場合、保護者の方にご連絡させていただき、受診を行います。その</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際後日受診した医療機関へ、保険証確認をお願いします。</a:t>
            </a:r>
            <a:endParaRPr lang="en-US" altLang="ja-JP" sz="1600" dirty="0"/>
          </a:p>
          <a:p>
            <a:endParaRPr lang="en-US" altLang="ja-JP" sz="1600" dirty="0"/>
          </a:p>
          <a:p>
            <a:r>
              <a:rPr lang="ja-JP" altLang="en-US" sz="1600" dirty="0"/>
              <a:t>●</a:t>
            </a:r>
            <a:r>
              <a:rPr lang="ja-JP" altLang="en-US" sz="1600" dirty="0">
                <a:latin typeface="HG丸ｺﾞｼｯｸM-PRO" panose="020F0600000000000000" pitchFamily="50" charset="-128"/>
                <a:ea typeface="HG丸ｺﾞｼｯｸM-PRO" panose="020F0600000000000000" pitchFamily="50" charset="-128"/>
              </a:rPr>
              <a:t>爪について</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爪が伸びていると、折れたりお友達をひっかいてしまったりとケガの原因となります。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また、爪が伸びていると汚れがたまりやすく、指しゃぶりの際にばい菌を直接取り込</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んでしまいます。できるだけ朝、爪の長さを確認してください。</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爪切り後、角があるとケガの原因となりますので、やすりをかけていただくことを</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お勧めします。</a:t>
            </a:r>
            <a:endParaRPr kumimoji="1" lang="en-US" altLang="ja-JP" sz="1600" dirty="0"/>
          </a:p>
        </p:txBody>
      </p:sp>
      <p:sp>
        <p:nvSpPr>
          <p:cNvPr id="3" name="角丸四角形 2"/>
          <p:cNvSpPr/>
          <p:nvPr/>
        </p:nvSpPr>
        <p:spPr>
          <a:xfrm>
            <a:off x="1488668" y="2077257"/>
            <a:ext cx="6264696" cy="36003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latin typeface="HG丸ｺﾞｼｯｸM-PRO" panose="020F0600000000000000" pitchFamily="50" charset="-128"/>
                <a:ea typeface="HG丸ｺﾞｼｯｸM-PRO" panose="020F0600000000000000" pitchFamily="50" charset="-128"/>
              </a:rPr>
              <a:t>ケガについて</a:t>
            </a:r>
          </a:p>
        </p:txBody>
      </p:sp>
    </p:spTree>
    <p:extLst>
      <p:ext uri="{BB962C8B-B14F-4D97-AF65-F5344CB8AC3E}">
        <p14:creationId xmlns:p14="http://schemas.microsoft.com/office/powerpoint/2010/main" val="146145231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21</a:t>
            </a:r>
            <a:r>
              <a:rPr lang="ja-JP" altLang="en-US" sz="3200" kern="100" dirty="0">
                <a:latin typeface="HG丸ｺﾞｼｯｸM-PRO" panose="020F0600000000000000" pitchFamily="50" charset="-128"/>
                <a:ea typeface="HG丸ｺﾞｼｯｸM-PRO" panose="020F0600000000000000" pitchFamily="50" charset="-128"/>
              </a:rPr>
              <a:t>．緊急時の対応について</a:t>
            </a:r>
          </a:p>
        </p:txBody>
      </p:sp>
      <p:sp>
        <p:nvSpPr>
          <p:cNvPr id="5" name="角丸四角形 4"/>
          <p:cNvSpPr/>
          <p:nvPr/>
        </p:nvSpPr>
        <p:spPr>
          <a:xfrm>
            <a:off x="535360" y="1576198"/>
            <a:ext cx="7921253" cy="1060714"/>
          </a:xfrm>
          <a:prstGeom prst="roundRect">
            <a:avLst>
              <a:gd name="adj" fmla="val 8129"/>
            </a:avLst>
          </a:prstGeom>
          <a:ln>
            <a:solidFill>
              <a:schemeClr val="accent4"/>
            </a:solid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ja-JP" altLang="en-US" dirty="0">
                <a:latin typeface="HG丸ｺﾞｼｯｸM-PRO" panose="020F0600000000000000" pitchFamily="50" charset="-128"/>
                <a:ea typeface="HG丸ｺﾞｼｯｸM-PRO" panose="020F0600000000000000" pitchFamily="50" charset="-128"/>
              </a:rPr>
              <a:t>保育中に容態の変化などがあった場合、保護者が指定した緊急連絡先に連絡後、嘱託医または主治医に連絡を取るなど必要な措置を講じます。</a:t>
            </a:r>
          </a:p>
        </p:txBody>
      </p:sp>
      <p:sp>
        <p:nvSpPr>
          <p:cNvPr id="6" name="角丸四角形 5"/>
          <p:cNvSpPr/>
          <p:nvPr/>
        </p:nvSpPr>
        <p:spPr>
          <a:xfrm>
            <a:off x="535360" y="2795472"/>
            <a:ext cx="7921253" cy="902154"/>
          </a:xfrm>
          <a:prstGeom prst="roundRect">
            <a:avLst>
              <a:gd name="adj" fmla="val 8129"/>
            </a:avLst>
          </a:prstGeom>
          <a:ln>
            <a:solidFill>
              <a:schemeClr val="accent4"/>
            </a:solid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ja-JP" altLang="en-US" dirty="0">
                <a:latin typeface="HG丸ｺﾞｼｯｸM-PRO" panose="020F0600000000000000" pitchFamily="50" charset="-128"/>
                <a:ea typeface="HG丸ｺﾞｼｯｸM-PRO" panose="020F0600000000000000" pitchFamily="50" charset="-128"/>
              </a:rPr>
              <a:t>保護者と連絡が取れない場合は、こどもの身体の安全を最優先させ、対応させていただきますので、あらかじめご了承下さい。</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299402"/>
            <a:ext cx="1080120" cy="1012278"/>
          </a:xfrm>
          <a:prstGeom prst="roundRect">
            <a:avLst/>
          </a:prstGeom>
        </p:spPr>
      </p:pic>
      <p:sp>
        <p:nvSpPr>
          <p:cNvPr id="3" name="直角三角形 2"/>
          <p:cNvSpPr/>
          <p:nvPr/>
        </p:nvSpPr>
        <p:spPr>
          <a:xfrm rot="18934952">
            <a:off x="3761689" y="3376045"/>
            <a:ext cx="967600" cy="960283"/>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684213" y="4537735"/>
            <a:ext cx="7344171" cy="2203633"/>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1763688" y="4869160"/>
            <a:ext cx="4752528" cy="1569660"/>
          </a:xfrm>
          <a:prstGeom prst="rect">
            <a:avLst/>
          </a:prstGeom>
          <a:noFill/>
        </p:spPr>
        <p:txBody>
          <a:bodyPr wrap="square" rtlCol="0">
            <a:spAutoFit/>
          </a:bodyPr>
          <a:lstStyle/>
          <a:p>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嘱託医</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　内科：福井クリニック　　福井恵子</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江東区猿江２－６－１０</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０３－</a:t>
            </a:r>
            <a:r>
              <a:rPr kumimoji="1" lang="ja-JP" altLang="en-US" sz="1600" dirty="0">
                <a:latin typeface="HG丸ｺﾞｼｯｸM-PRO" panose="020F0600000000000000" pitchFamily="50" charset="-128"/>
                <a:ea typeface="HG丸ｺﾞｼｯｸM-PRO" panose="020F0600000000000000" pitchFamily="50" charset="-128"/>
              </a:rPr>
              <a:t>３６３１－０８５５　</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歯科：中澤歯科　　　　中澤　章</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江東区住吉２－２５－２ １Ｆ</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０３－３８４６－４６１８</a:t>
            </a:r>
            <a:r>
              <a:rPr kumimoji="1" lang="ja-JP" altLang="en-US" sz="1600" dirty="0">
                <a:latin typeface="HG丸ｺﾞｼｯｸM-PRO" panose="020F0600000000000000" pitchFamily="50" charset="-128"/>
                <a:ea typeface="HG丸ｺﾞｼｯｸM-PRO" panose="020F0600000000000000" pitchFamily="50" charset="-128"/>
              </a:rPr>
              <a:t>　</a:t>
            </a: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en-US" altLang="ja-JP" sz="3200" kern="100" dirty="0">
                <a:latin typeface="HG丸ｺﾞｼｯｸM-PRO" panose="020F0600000000000000" pitchFamily="50" charset="-128"/>
                <a:ea typeface="HG丸ｺﾞｼｯｸM-PRO" panose="020F0600000000000000" pitchFamily="50" charset="-128"/>
              </a:rPr>
              <a:t>22</a:t>
            </a:r>
            <a:r>
              <a:rPr lang="ja-JP" altLang="en-US" sz="3200" kern="100" dirty="0">
                <a:latin typeface="HG丸ｺﾞｼｯｸM-PRO" panose="020F0600000000000000" pitchFamily="50" charset="-128"/>
                <a:ea typeface="HG丸ｺﾞｼｯｸM-PRO" panose="020F0600000000000000" pitchFamily="50" charset="-128"/>
              </a:rPr>
              <a:t>．保健活動について</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31067"/>
            <a:ext cx="1080120" cy="1012278"/>
          </a:xfrm>
          <a:prstGeom prst="roundRect">
            <a:avLst/>
          </a:prstGeom>
        </p:spPr>
      </p:pic>
      <p:sp>
        <p:nvSpPr>
          <p:cNvPr id="7" name="テキスト ボックス 6"/>
          <p:cNvSpPr txBox="1"/>
          <p:nvPr/>
        </p:nvSpPr>
        <p:spPr>
          <a:xfrm>
            <a:off x="249933" y="1723353"/>
            <a:ext cx="8640960" cy="2862322"/>
          </a:xfrm>
          <a:prstGeom prst="rect">
            <a:avLst/>
          </a:prstGeom>
          <a:noFill/>
          <a:ln>
            <a:solidFill>
              <a:schemeClr val="tx1"/>
            </a:solidFill>
          </a:ln>
        </p:spPr>
        <p:txBody>
          <a:bodyPr wrap="square" rtlCol="0">
            <a:spAutoFit/>
          </a:bodyPr>
          <a:lstStyle/>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0</a:t>
            </a:r>
            <a:r>
              <a:rPr lang="ja-JP" altLang="en-US" dirty="0">
                <a:latin typeface="HG丸ｺﾞｼｯｸM-PRO" panose="020F0600000000000000" pitchFamily="50" charset="-128"/>
                <a:ea typeface="HG丸ｺﾞｼｯｸM-PRO" panose="020F0600000000000000" pitchFamily="50" charset="-128"/>
              </a:rPr>
              <a:t>歳児～５歳児身体測定（毎月実施）</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・０歳児健診（毎月実施）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・幼児クラス口腔ケア（歯磨き、うがいなど）</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健康診断（</a:t>
            </a:r>
            <a:r>
              <a:rPr lang="ja-JP" altLang="en-US" dirty="0">
                <a:latin typeface="HG丸ｺﾞｼｯｸM-PRO" panose="020F0600000000000000" pitchFamily="50" charset="-128"/>
                <a:ea typeface="HG丸ｺﾞｼｯｸM-PRO" panose="020F0600000000000000" pitchFamily="50" charset="-128"/>
              </a:rPr>
              <a:t>春季・秋季</a:t>
            </a:r>
            <a:r>
              <a:rPr kumimoji="1"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・歯科検診（春季・秋季）</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・眼科検診（</a:t>
            </a:r>
            <a:r>
              <a:rPr lang="ja-JP" altLang="en-US" dirty="0">
                <a:latin typeface="HG丸ｺﾞｼｯｸM-PRO" panose="020F0600000000000000" pitchFamily="50" charset="-128"/>
                <a:ea typeface="HG丸ｺﾞｼｯｸM-PRO" panose="020F0600000000000000" pitchFamily="50" charset="-128"/>
              </a:rPr>
              <a:t>春季</a:t>
            </a:r>
            <a:r>
              <a:rPr kumimoji="1"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・布団乾燥（年４回）</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・床清掃　（年４回）　　　　　</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403648" y="1554967"/>
            <a:ext cx="6192688" cy="336772"/>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保健行事</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3F183761-61C0-0DB3-772A-C55ED022C23C}"/>
              </a:ext>
            </a:extLst>
          </p:cNvPr>
          <p:cNvSpPr txBox="1"/>
          <p:nvPr/>
        </p:nvSpPr>
        <p:spPr>
          <a:xfrm>
            <a:off x="164502" y="5383033"/>
            <a:ext cx="8640960" cy="923330"/>
          </a:xfrm>
          <a:prstGeom prst="rect">
            <a:avLst/>
          </a:prstGeom>
          <a:noFill/>
          <a:ln>
            <a:solidFill>
              <a:schemeClr val="tx1"/>
            </a:solidFill>
          </a:ln>
        </p:spPr>
        <p:txBody>
          <a:bodyPr wrap="square" rtlCol="0">
            <a:spAutoFit/>
          </a:bodyPr>
          <a:lstStyle/>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歯磨きや手洗い、けが、自分のからだについて等、子ども達が自分の身体を</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大切にできるよう工夫し、指導させていただきます。　　　　　　</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3" name="角丸四角形 5">
            <a:extLst>
              <a:ext uri="{FF2B5EF4-FFF2-40B4-BE49-F238E27FC236}">
                <a16:creationId xmlns:a16="http://schemas.microsoft.com/office/drawing/2014/main" id="{99349898-2F3E-F3A9-224B-6B70339C44F2}"/>
              </a:ext>
            </a:extLst>
          </p:cNvPr>
          <p:cNvSpPr/>
          <p:nvPr/>
        </p:nvSpPr>
        <p:spPr>
          <a:xfrm>
            <a:off x="1474069" y="5277002"/>
            <a:ext cx="6192688" cy="336772"/>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保健指導</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２３</a:t>
            </a:r>
            <a:r>
              <a:rPr lang="en-US" altLang="ja-JP" kern="100" dirty="0">
                <a:latin typeface="HG丸ｺﾞｼｯｸM-PRO" panose="020F0600000000000000" pitchFamily="50" charset="-128"/>
                <a:ea typeface="HG丸ｺﾞｼｯｸM-PRO" panose="020F0600000000000000" pitchFamily="50" charset="-128"/>
              </a:rPr>
              <a:t>.	</a:t>
            </a:r>
            <a:r>
              <a:rPr lang="ja-JP" altLang="en-US" kern="100" dirty="0">
                <a:latin typeface="HG丸ｺﾞｼｯｸM-PRO" panose="020F0600000000000000" pitchFamily="50" charset="-128"/>
                <a:ea typeface="HG丸ｺﾞｼｯｸM-PRO" panose="020F0600000000000000" pitchFamily="50" charset="-128"/>
              </a:rPr>
              <a:t>　楽しい園生活を送るために①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5051"/>
            <a:ext cx="1080120" cy="1012278"/>
          </a:xfrm>
          <a:prstGeom prst="roundRect">
            <a:avLst/>
          </a:prstGeom>
        </p:spPr>
      </p:pic>
      <p:sp>
        <p:nvSpPr>
          <p:cNvPr id="6" name="角丸四角形 5"/>
          <p:cNvSpPr/>
          <p:nvPr/>
        </p:nvSpPr>
        <p:spPr>
          <a:xfrm>
            <a:off x="655729" y="1752047"/>
            <a:ext cx="7485013" cy="1964983"/>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　　　　　　</a:t>
            </a:r>
            <a:endParaRPr kumimoji="1" lang="en-US" altLang="ja-JP" dirty="0"/>
          </a:p>
          <a:p>
            <a:pPr algn="ctr"/>
            <a:endParaRPr lang="en-US" altLang="ja-JP" dirty="0"/>
          </a:p>
          <a:p>
            <a:pPr algn="ctr"/>
            <a:endParaRPr kumimoji="1" lang="ja-JP" altLang="en-US" dirty="0"/>
          </a:p>
        </p:txBody>
      </p:sp>
      <p:sp>
        <p:nvSpPr>
          <p:cNvPr id="7" name="テキスト ボックス 6"/>
          <p:cNvSpPr txBox="1"/>
          <p:nvPr/>
        </p:nvSpPr>
        <p:spPr>
          <a:xfrm>
            <a:off x="894930" y="1934319"/>
            <a:ext cx="7006610" cy="1815882"/>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♢朝は９時１５分までの登園にご協力ください。</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送迎は原則として保護者の方が行って下さい。事故防止のため送迎の際</a:t>
            </a:r>
            <a:r>
              <a:rPr lang="ja-JP" altLang="en-US" sz="1400" dirty="0">
                <a:latin typeface="HG丸ｺﾞｼｯｸM-PRO" panose="020F0600000000000000" pitchFamily="50" charset="-128"/>
                <a:ea typeface="HG丸ｺﾞｼｯｸM-PRO" panose="020F0600000000000000" pitchFamily="50" charset="-128"/>
              </a:rPr>
              <a:t>や</a:t>
            </a:r>
            <a:r>
              <a:rPr kumimoji="1" lang="ja-JP" altLang="en-US" sz="1400" dirty="0">
                <a:latin typeface="HG丸ｺﾞｼｯｸM-PRO" panose="020F0600000000000000" pitchFamily="50" charset="-128"/>
                <a:ea typeface="HG丸ｺﾞｼｯｸM-PRO" panose="020F0600000000000000" pitchFamily="50" charset="-128"/>
              </a:rPr>
              <a:t>早退、</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迎えが遅くなる、代理の方が迎えに来られる、などの時は事前に保護者の方が</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その理由、代理の方の氏名等を直接連絡して下さい。またファミリーサポーター、</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ベビーシッターのお迎えの場合は</a:t>
            </a:r>
            <a:r>
              <a:rPr kumimoji="1" lang="ja-JP" altLang="en-US" sz="1400" b="1" dirty="0">
                <a:latin typeface="HG丸ｺﾞｼｯｸM-PRO" panose="020F0600000000000000" pitchFamily="50" charset="-128"/>
                <a:ea typeface="HG丸ｺﾞｼｯｸM-PRO" panose="020F0600000000000000" pitchFamily="50" charset="-128"/>
              </a:rPr>
              <a:t>事前に顔合わせの上</a:t>
            </a:r>
            <a:r>
              <a:rPr kumimoji="1" lang="ja-JP" altLang="en-US" sz="1400"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証明書を確認</a:t>
            </a:r>
            <a:r>
              <a:rPr kumimoji="1" lang="ja-JP" altLang="en-US" sz="1400" dirty="0">
                <a:latin typeface="HG丸ｺﾞｼｯｸM-PRO" panose="020F0600000000000000" pitchFamily="50" charset="-128"/>
                <a:ea typeface="HG丸ｺﾞｼｯｸM-PRO" panose="020F0600000000000000" pitchFamily="50" charset="-128"/>
              </a:rPr>
              <a:t>させていただ</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きます。</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なお、小学生による送迎や連絡がない場合の保護者以外の方へはお引き</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渡しできませんのでご了承下さい。</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♢登降園の際には、打刻を玄関で行って</a:t>
            </a:r>
            <a:r>
              <a:rPr lang="ja-JP" altLang="en-US" sz="1400" dirty="0">
                <a:latin typeface="HG丸ｺﾞｼｯｸM-PRO" panose="020F0600000000000000" pitchFamily="50" charset="-128"/>
                <a:ea typeface="HG丸ｺﾞｼｯｸM-PRO" panose="020F0600000000000000" pitchFamily="50" charset="-128"/>
              </a:rPr>
              <a:t>下さい</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1437742" y="1532276"/>
            <a:ext cx="554461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送り迎えについて</a:t>
            </a:r>
          </a:p>
        </p:txBody>
      </p:sp>
      <p:sp>
        <p:nvSpPr>
          <p:cNvPr id="9" name="角丸四角形 8"/>
          <p:cNvSpPr/>
          <p:nvPr/>
        </p:nvSpPr>
        <p:spPr>
          <a:xfrm>
            <a:off x="608273" y="3970036"/>
            <a:ext cx="7485013" cy="1342540"/>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749263" y="4269140"/>
            <a:ext cx="7028314" cy="954107"/>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園をお休みすることが事前に分かっている時は、早めにお知らせ下さい。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♢当日の欠席連絡、または登園が遅れる時は、</a:t>
            </a:r>
            <a:r>
              <a:rPr lang="en-US" altLang="ja-JP" sz="1400" dirty="0">
                <a:latin typeface="HG丸ｺﾞｼｯｸM-PRO" panose="020F0600000000000000" pitchFamily="50" charset="-128"/>
                <a:ea typeface="HG丸ｺﾞｼｯｸM-PRO" panose="020F0600000000000000" pitchFamily="50" charset="-128"/>
              </a:rPr>
              <a:t>8</a:t>
            </a:r>
            <a:r>
              <a:rPr lang="ja-JP" altLang="en-US" sz="1400" dirty="0">
                <a:latin typeface="HG丸ｺﾞｼｯｸM-PRO" panose="020F0600000000000000" pitchFamily="50" charset="-128"/>
                <a:ea typeface="HG丸ｺﾞｼｯｸM-PRO" panose="020F0600000000000000" pitchFamily="50" charset="-128"/>
              </a:rPr>
              <a:t>時</a:t>
            </a:r>
            <a:r>
              <a:rPr lang="en-US" altLang="ja-JP" sz="1400" dirty="0">
                <a:latin typeface="HG丸ｺﾞｼｯｸM-PRO" panose="020F0600000000000000" pitchFamily="50" charset="-128"/>
                <a:ea typeface="HG丸ｺﾞｼｯｸM-PRO" panose="020F0600000000000000" pitchFamily="50" charset="-128"/>
              </a:rPr>
              <a:t>30</a:t>
            </a:r>
            <a:r>
              <a:rPr lang="ja-JP" altLang="en-US" sz="1400" dirty="0">
                <a:latin typeface="HG丸ｺﾞｼｯｸM-PRO" panose="020F0600000000000000" pitchFamily="50" charset="-128"/>
                <a:ea typeface="HG丸ｺﾞｼｯｸM-PRO" panose="020F0600000000000000" pitchFamily="50" charset="-128"/>
              </a:rPr>
              <a:t>分～９時１５分までに電話やコ　　ドモンでのご連絡をお願いいたします。なお、保育中は担当保育士が電話に出られないことがありますので、予めご了承下さい。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608272" y="5658219"/>
            <a:ext cx="7485013" cy="106167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712038" y="5981233"/>
            <a:ext cx="6668274" cy="738664"/>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保護者の方の連絡先はすぐに連絡できるよう明確にしておいて下さい。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♢勤務先、勤務時間、住所などの変更は</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変更届</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を必ず提出して下さい。</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用紙は園にあります。</a:t>
            </a:r>
          </a:p>
        </p:txBody>
      </p:sp>
      <p:sp>
        <p:nvSpPr>
          <p:cNvPr id="8" name="角丸四角形 7"/>
          <p:cNvSpPr/>
          <p:nvPr/>
        </p:nvSpPr>
        <p:spPr>
          <a:xfrm>
            <a:off x="1382201" y="3779863"/>
            <a:ext cx="5687987" cy="411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保育園をお休みするとき</a:t>
            </a:r>
          </a:p>
        </p:txBody>
      </p:sp>
      <p:sp>
        <p:nvSpPr>
          <p:cNvPr id="12" name="角丸四角形 11"/>
          <p:cNvSpPr/>
          <p:nvPr/>
        </p:nvSpPr>
        <p:spPr>
          <a:xfrm>
            <a:off x="1332451" y="5448203"/>
            <a:ext cx="5722726" cy="420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緊急連絡先及び住所、勤務先の届け出について</a:t>
            </a:r>
          </a:p>
        </p:txBody>
      </p:sp>
    </p:spTree>
    <p:extLst>
      <p:ext uri="{BB962C8B-B14F-4D97-AF65-F5344CB8AC3E}">
        <p14:creationId xmlns:p14="http://schemas.microsoft.com/office/powerpoint/2010/main" val="301631947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0042" y="1629649"/>
            <a:ext cx="7788990" cy="2831544"/>
          </a:xfrm>
          <a:prstGeom prst="rect">
            <a:avLst/>
          </a:prstGeom>
          <a:noFill/>
          <a:ln>
            <a:solidFill>
              <a:schemeClr val="accent1"/>
            </a:solidFill>
          </a:ln>
        </p:spPr>
        <p:txBody>
          <a:bodyPr wrap="square" rtlCol="0">
            <a:spAutoFit/>
          </a:bodyPr>
          <a:lstStyle/>
          <a:p>
            <a:endParaRPr kumimoji="1" lang="en-US" altLang="ja-JP" dirty="0"/>
          </a:p>
          <a:p>
            <a:r>
              <a:rPr lang="ja-JP" altLang="en-US"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猿江保育園では、「社会福祉法人もろほし会　個人情報保護規定」に</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基づいて個人情報の取り扱いには細心の注意を払います。個人情報の取</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り扱いにあったては利用目的を特定して予め保護者の同意を得てから</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行います。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◇保護者の電話番号等、個人情報は公開しておりません。</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◇ご家族以外の方による保育の状況や、保護者やご家族についての問い合</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わせには応じません。</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◇保育園内での撮影はご遠慮ください。また</a:t>
            </a:r>
            <a:r>
              <a:rPr kumimoji="1" lang="ja-JP" altLang="en-US" sz="1600" dirty="0">
                <a:latin typeface="HG丸ｺﾞｼｯｸM-PRO" panose="020F0600000000000000" pitchFamily="50" charset="-128"/>
                <a:ea typeface="HG丸ｺﾞｼｯｸM-PRO" panose="020F0600000000000000" pitchFamily="50" charset="-128"/>
              </a:rPr>
              <a:t>保育行事等で写真撮影する場合は</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ご家族のみでお楽しみ下さい。動画サイト・ツイッター・ブログ等には使用</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しないで下さい。</a:t>
            </a:r>
          </a:p>
        </p:txBody>
      </p:sp>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ＭＳ ゴシック"/>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楽しい園生活を送るために②</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5051"/>
            <a:ext cx="1080120" cy="1012278"/>
          </a:xfrm>
          <a:prstGeom prst="roundRect">
            <a:avLst/>
          </a:prstGeom>
        </p:spPr>
      </p:pic>
      <p:sp>
        <p:nvSpPr>
          <p:cNvPr id="8" name="テキスト ボックス 7"/>
          <p:cNvSpPr txBox="1"/>
          <p:nvPr/>
        </p:nvSpPr>
        <p:spPr>
          <a:xfrm>
            <a:off x="755576" y="4615200"/>
            <a:ext cx="7793329" cy="2123658"/>
          </a:xfrm>
          <a:prstGeom prst="rect">
            <a:avLst/>
          </a:prstGeom>
          <a:noFill/>
          <a:ln>
            <a:solidFill>
              <a:schemeClr val="accent1"/>
            </a:solidFill>
          </a:ln>
        </p:spPr>
        <p:txBody>
          <a:bodyPr wrap="square" rtlCol="0">
            <a:spAutoFit/>
          </a:bodyPr>
          <a:lstStyle/>
          <a:p>
            <a:endParaRPr kumimoji="1" lang="en-US" altLang="ja-JP" dirty="0"/>
          </a:p>
          <a:p>
            <a:r>
              <a:rPr lang="ja-JP" altLang="en-US"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防犯カメラを設置しています。</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◇防犯のため玄関は、施錠しています。暗証番号にて開錠をお願いします。ただし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highlight>
                  <a:srgbClr val="FFFF00"/>
                </a:highlight>
                <a:latin typeface="HG丸ｺﾞｼｯｸM-PRO" panose="020F0600000000000000" pitchFamily="50" charset="-128"/>
                <a:ea typeface="HG丸ｺﾞｼｯｸM-PRO" panose="020F0600000000000000" pitchFamily="50" charset="-128"/>
              </a:rPr>
              <a:t>下記の時間帯はインターホンをおして下さい</a:t>
            </a:r>
            <a:r>
              <a:rPr lang="ja-JP" altLang="en-US" sz="1600" dirty="0">
                <a:latin typeface="HG丸ｺﾞｼｯｸM-PRO" panose="020F0600000000000000" pitchFamily="50" charset="-128"/>
                <a:ea typeface="HG丸ｺﾞｼｯｸM-PRO" panose="020F0600000000000000" pitchFamily="50" charset="-128"/>
              </a:rPr>
              <a:t>。園にて開錠します。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♢インターホン及びドアの開閉は保護者の方が行って下さい。</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（インターホン時間　７：３０～８：００　・　１０：００～１６：００）</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a:t>
            </a:r>
          </a:p>
        </p:txBody>
      </p:sp>
      <p:sp>
        <p:nvSpPr>
          <p:cNvPr id="5" name="角丸四角形 4"/>
          <p:cNvSpPr/>
          <p:nvPr/>
        </p:nvSpPr>
        <p:spPr>
          <a:xfrm>
            <a:off x="1778433" y="1453000"/>
            <a:ext cx="5472608" cy="425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rPr>
              <a:t>プライバシーを守るため</a:t>
            </a:r>
          </a:p>
        </p:txBody>
      </p:sp>
      <p:sp>
        <p:nvSpPr>
          <p:cNvPr id="7" name="角丸四角形 6"/>
          <p:cNvSpPr/>
          <p:nvPr/>
        </p:nvSpPr>
        <p:spPr>
          <a:xfrm>
            <a:off x="1778433" y="4395509"/>
            <a:ext cx="5472608" cy="439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rPr>
              <a:t>安全対策について</a:t>
            </a:r>
          </a:p>
        </p:txBody>
      </p:sp>
    </p:spTree>
    <p:extLst>
      <p:ext uri="{BB962C8B-B14F-4D97-AF65-F5344CB8AC3E}">
        <p14:creationId xmlns:p14="http://schemas.microsoft.com/office/powerpoint/2010/main" val="318499791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92521"/>
            <a:ext cx="7772400" cy="1143000"/>
          </a:xfrm>
        </p:spPr>
        <p:txBody>
          <a:bodyPr>
            <a:normAutofit/>
          </a:bodyPr>
          <a:lstStyle/>
          <a:p>
            <a:pPr eaLnBrk="1" fontAlgn="auto" hangingPunct="1">
              <a:spcAft>
                <a:spcPts val="0"/>
              </a:spcAft>
              <a:defRPr/>
            </a:pPr>
            <a:r>
              <a:rPr lang="ja-JP" altLang="en-US" sz="3200" kern="100" dirty="0">
                <a:latin typeface="ＭＳ ゴシック"/>
                <a:ea typeface="ＭＳ ゴシック"/>
              </a:rPr>
              <a:t>　　</a:t>
            </a:r>
            <a:r>
              <a:rPr lang="ja-JP" altLang="en-US" sz="3200" kern="100" dirty="0">
                <a:latin typeface="HG丸ｺﾞｼｯｸM-PRO" panose="020F0600000000000000" pitchFamily="50" charset="-128"/>
                <a:ea typeface="HG丸ｺﾞｼｯｸM-PRO" panose="020F0600000000000000" pitchFamily="50" charset="-128"/>
              </a:rPr>
              <a:t>楽しい園生活を送るために③</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323243"/>
            <a:ext cx="1080120" cy="1012278"/>
          </a:xfrm>
          <a:prstGeom prst="roundRect">
            <a:avLst/>
          </a:prstGeom>
        </p:spPr>
      </p:pic>
      <p:sp>
        <p:nvSpPr>
          <p:cNvPr id="6" name="正方形/長方形 5"/>
          <p:cNvSpPr/>
          <p:nvPr/>
        </p:nvSpPr>
        <p:spPr>
          <a:xfrm>
            <a:off x="711052" y="1734320"/>
            <a:ext cx="7772400" cy="1865994"/>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角丸四角形 4"/>
          <p:cNvSpPr/>
          <p:nvPr/>
        </p:nvSpPr>
        <p:spPr>
          <a:xfrm>
            <a:off x="1763688" y="1400361"/>
            <a:ext cx="5472608" cy="47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毎朝の検温、体調の確認</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751112" y="1898716"/>
            <a:ext cx="7704856" cy="1323439"/>
          </a:xfrm>
          <a:prstGeom prst="rect">
            <a:avLst/>
          </a:prstGeom>
        </p:spPr>
        <p:txBody>
          <a:bodyPr wrap="square">
            <a:spAutoFit/>
          </a:bodyPr>
          <a:lstStyle/>
          <a:p>
            <a:pPr lvl="0" algn="just"/>
            <a:r>
              <a:rPr lang="ja-JP" altLang="en-US" sz="1600" dirty="0">
                <a:latin typeface="HG丸ｺﾞｼｯｸM-PRO" panose="020F0600000000000000" pitchFamily="50" charset="-128"/>
                <a:ea typeface="HG丸ｺﾞｼｯｸM-PRO" panose="020F0600000000000000" pitchFamily="50" charset="-128"/>
              </a:rPr>
              <a:t>〇毎朝の検温、体調の確認</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お子さんの体調を知るために、ご家庭での検温をお願いします。登園時に不調</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または発熱が疑われる場合には、職員が検温いたします。</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登園前にご家庭での①機嫌の良し悪し、②食欲の有無　③発熱の有無　</a:t>
            </a:r>
            <a:endParaRPr lang="en-US" altLang="ja-JP" sz="1600" dirty="0">
              <a:latin typeface="HG丸ｺﾞｼｯｸM-PRO" panose="020F0600000000000000" pitchFamily="50" charset="-128"/>
              <a:ea typeface="HG丸ｺﾞｼｯｸM-PRO" panose="020F0600000000000000" pitchFamily="50" charset="-128"/>
            </a:endParaRPr>
          </a:p>
          <a:p>
            <a:pPr lvl="0" algn="just"/>
            <a:r>
              <a:rPr lang="ja-JP" altLang="en-US" sz="1600" dirty="0">
                <a:latin typeface="HG丸ｺﾞｼｯｸM-PRO" panose="020F0600000000000000" pitchFamily="50" charset="-128"/>
                <a:ea typeface="HG丸ｺﾞｼｯｸM-PRO" panose="020F0600000000000000" pitchFamily="50" charset="-128"/>
              </a:rPr>
              <a:t>　④排便の状況などいつもの様子と異なっていないかなどご確認ください。</a:t>
            </a:r>
          </a:p>
        </p:txBody>
      </p:sp>
      <p:sp>
        <p:nvSpPr>
          <p:cNvPr id="12" name="正方形/長方形 11"/>
          <p:cNvSpPr/>
          <p:nvPr/>
        </p:nvSpPr>
        <p:spPr>
          <a:xfrm>
            <a:off x="715381" y="4359621"/>
            <a:ext cx="7827132" cy="1865994"/>
          </a:xfrm>
          <a:prstGeom prst="rect">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1763688" y="3761666"/>
            <a:ext cx="5472608" cy="608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服装についてのお願い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780051" y="4395787"/>
            <a:ext cx="7772400" cy="2031325"/>
          </a:xfrm>
          <a:prstGeom prst="rect">
            <a:avLst/>
          </a:prstGeom>
        </p:spPr>
        <p:txBody>
          <a:bodyPr wrap="square">
            <a:spAutoFit/>
          </a:bodyPr>
          <a:lstStyle/>
          <a:p>
            <a:pPr lvl="0" algn="just"/>
            <a:r>
              <a:rPr lang="ja-JP" altLang="en-US" sz="1400" dirty="0">
                <a:latin typeface="HG丸ｺﾞｼｯｸM-PRO" panose="020F0600000000000000" pitchFamily="50" charset="-128"/>
                <a:ea typeface="HG丸ｺﾞｼｯｸM-PRO" panose="020F0600000000000000" pitchFamily="50" charset="-128"/>
              </a:rPr>
              <a:t>〇服装について</a:t>
            </a:r>
            <a:endParaRPr lang="en-US" altLang="ja-JP" sz="1400" dirty="0">
              <a:latin typeface="HG丸ｺﾞｼｯｸM-PRO" panose="020F0600000000000000" pitchFamily="50" charset="-128"/>
              <a:ea typeface="HG丸ｺﾞｼｯｸM-PRO" panose="020F0600000000000000" pitchFamily="50" charset="-128"/>
            </a:endParaRPr>
          </a:p>
          <a:p>
            <a:pPr lvl="0" algn="just"/>
            <a:r>
              <a:rPr lang="ja-JP" altLang="en-US" sz="1400" dirty="0">
                <a:latin typeface="HG丸ｺﾞｼｯｸM-PRO" panose="020F0600000000000000" pitchFamily="50" charset="-128"/>
                <a:ea typeface="HG丸ｺﾞｼｯｸM-PRO" panose="020F0600000000000000" pitchFamily="50" charset="-128"/>
              </a:rPr>
              <a:t>　２～３歳位から、自分で脱いだり着たりに喜びを感じると、やる気が生まれます。この</a:t>
            </a:r>
            <a:endParaRPr lang="en-US" altLang="ja-JP" sz="1400" dirty="0">
              <a:latin typeface="HG丸ｺﾞｼｯｸM-PRO" panose="020F0600000000000000" pitchFamily="50" charset="-128"/>
              <a:ea typeface="HG丸ｺﾞｼｯｸM-PRO" panose="020F0600000000000000" pitchFamily="50" charset="-128"/>
            </a:endParaRPr>
          </a:p>
          <a:p>
            <a:pPr lvl="0" algn="just"/>
            <a:r>
              <a:rPr lang="ja-JP" altLang="en-US" sz="1400" dirty="0">
                <a:latin typeface="HG丸ｺﾞｼｯｸM-PRO" panose="020F0600000000000000" pitchFamily="50" charset="-128"/>
                <a:ea typeface="HG丸ｺﾞｼｯｸM-PRO" panose="020F0600000000000000" pitchFamily="50" charset="-128"/>
              </a:rPr>
              <a:t>　ような達成感、満足感の積み重ねが自立への第一歩となります。服装であそびが邪魔される</a:t>
            </a:r>
            <a:endParaRPr lang="en-US" altLang="ja-JP" sz="1400" dirty="0">
              <a:latin typeface="HG丸ｺﾞｼｯｸM-PRO" panose="020F0600000000000000" pitchFamily="50" charset="-128"/>
              <a:ea typeface="HG丸ｺﾞｼｯｸM-PRO" panose="020F0600000000000000" pitchFamily="50" charset="-128"/>
            </a:endParaRPr>
          </a:p>
          <a:p>
            <a:pPr lvl="0" algn="just"/>
            <a:r>
              <a:rPr lang="ja-JP" altLang="en-US" sz="1400" dirty="0">
                <a:latin typeface="HG丸ｺﾞｼｯｸM-PRO" panose="020F0600000000000000" pitchFamily="50" charset="-128"/>
                <a:ea typeface="HG丸ｺﾞｼｯｸM-PRO" panose="020F0600000000000000" pitchFamily="50" charset="-128"/>
              </a:rPr>
              <a:t>　と満足感が満たされません。飾りのない、体に合った服装であそびを楽しめるようにしま</a:t>
            </a:r>
            <a:endParaRPr lang="en-US" altLang="ja-JP" sz="1400" dirty="0">
              <a:latin typeface="HG丸ｺﾞｼｯｸM-PRO" panose="020F0600000000000000" pitchFamily="50" charset="-128"/>
              <a:ea typeface="HG丸ｺﾞｼｯｸM-PRO" panose="020F0600000000000000" pitchFamily="50" charset="-128"/>
            </a:endParaRPr>
          </a:p>
          <a:p>
            <a:pPr algn="just"/>
            <a:r>
              <a:rPr lang="ja-JP" altLang="en-US" sz="1400" dirty="0">
                <a:latin typeface="HG丸ｺﾞｼｯｸM-PRO" panose="020F0600000000000000" pitchFamily="50" charset="-128"/>
                <a:ea typeface="HG丸ｺﾞｼｯｸM-PRO" panose="020F0600000000000000" pitchFamily="50" charset="-128"/>
              </a:rPr>
              <a:t>　しょう。また遊具や枝に衣服が引っ掛かる、踏んで転ぶ、友達に引っ張られるなど、襟や</a:t>
            </a:r>
            <a:endParaRPr lang="en-US" altLang="ja-JP" sz="1400" dirty="0">
              <a:latin typeface="HG丸ｺﾞｼｯｸM-PRO" panose="020F0600000000000000" pitchFamily="50" charset="-128"/>
              <a:ea typeface="HG丸ｺﾞｼｯｸM-PRO" panose="020F0600000000000000" pitchFamily="50" charset="-128"/>
            </a:endParaRPr>
          </a:p>
          <a:p>
            <a:pPr algn="just"/>
            <a:r>
              <a:rPr lang="ja-JP" altLang="en-US" sz="1400" dirty="0">
                <a:latin typeface="HG丸ｺﾞｼｯｸM-PRO" panose="020F0600000000000000" pitchFamily="50" charset="-128"/>
                <a:ea typeface="HG丸ｺﾞｼｯｸM-PRO" panose="020F0600000000000000" pitchFamily="50" charset="-128"/>
              </a:rPr>
              <a:t>　ズボンに紐がついたものやフード、スカートは、ケガの原因にもつながる恐れがありますの</a:t>
            </a:r>
            <a:endParaRPr lang="en-US" altLang="ja-JP" sz="1400" dirty="0">
              <a:latin typeface="HG丸ｺﾞｼｯｸM-PRO" panose="020F0600000000000000" pitchFamily="50" charset="-128"/>
              <a:ea typeface="HG丸ｺﾞｼｯｸM-PRO" panose="020F0600000000000000" pitchFamily="50" charset="-128"/>
            </a:endParaRPr>
          </a:p>
          <a:p>
            <a:pPr algn="just"/>
            <a:r>
              <a:rPr lang="ja-JP" altLang="en-US" sz="1400" dirty="0">
                <a:latin typeface="HG丸ｺﾞｼｯｸM-PRO" panose="020F0600000000000000" pitchFamily="50" charset="-128"/>
                <a:ea typeface="HG丸ｺﾞｼｯｸM-PRO" panose="020F0600000000000000" pitchFamily="50" charset="-128"/>
              </a:rPr>
              <a:t>　で、思わぬ事故につながらないようできるだけ園での着用はしないようご理解とご協力を</a:t>
            </a:r>
            <a:endParaRPr lang="en-US" altLang="ja-JP" sz="1400" dirty="0">
              <a:latin typeface="HG丸ｺﾞｼｯｸM-PRO" panose="020F0600000000000000" pitchFamily="50" charset="-128"/>
              <a:ea typeface="HG丸ｺﾞｼｯｸM-PRO" panose="020F0600000000000000" pitchFamily="50" charset="-128"/>
            </a:endParaRPr>
          </a:p>
          <a:p>
            <a:pPr algn="just"/>
            <a:r>
              <a:rPr lang="ja-JP" altLang="en-US" sz="1400" dirty="0">
                <a:latin typeface="HG丸ｺﾞｼｯｸM-PRO" panose="020F0600000000000000" pitchFamily="50" charset="-128"/>
                <a:ea typeface="HG丸ｺﾞｼｯｸM-PRO" panose="020F0600000000000000" pitchFamily="50" charset="-128"/>
              </a:rPr>
              <a:t>　お願い致します。</a:t>
            </a:r>
            <a:endParaRPr lang="en-US" altLang="ja-JP" sz="1400" dirty="0">
              <a:latin typeface="HG丸ｺﾞｼｯｸM-PRO" panose="020F0600000000000000" pitchFamily="50" charset="-128"/>
              <a:ea typeface="HG丸ｺﾞｼｯｸM-PRO" panose="020F0600000000000000" pitchFamily="50" charset="-128"/>
            </a:endParaRPr>
          </a:p>
          <a:p>
            <a:pPr lvl="0" algn="just"/>
            <a:r>
              <a:rPr lang="ja-JP" altLang="en-US" sz="1400"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52600356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39999"/>
            <a:ext cx="1080120" cy="1012278"/>
          </a:xfrm>
          <a:prstGeom prst="roundRect">
            <a:avLst/>
          </a:prstGeom>
        </p:spPr>
      </p:pic>
      <p:sp>
        <p:nvSpPr>
          <p:cNvPr id="2" name="タイトル 1"/>
          <p:cNvSpPr>
            <a:spLocks noGrp="1"/>
          </p:cNvSpPr>
          <p:nvPr>
            <p:ph type="title"/>
          </p:nvPr>
        </p:nvSpPr>
        <p:spPr/>
        <p:txBody>
          <a:bodyPr>
            <a:normAutofit fontScale="90000"/>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２４</a:t>
            </a:r>
            <a:r>
              <a:rPr lang="en-US" altLang="ja-JP" kern="100" dirty="0">
                <a:latin typeface="HG丸ｺﾞｼｯｸM-PRO" panose="020F0600000000000000" pitchFamily="50" charset="-128"/>
                <a:ea typeface="HG丸ｺﾞｼｯｸM-PRO" panose="020F0600000000000000" pitchFamily="50" charset="-128"/>
              </a:rPr>
              <a:t>.</a:t>
            </a:r>
            <a:r>
              <a:rPr lang="ja-JP" altLang="en-US" kern="100" dirty="0">
                <a:latin typeface="HG丸ｺﾞｼｯｸM-PRO" panose="020F0600000000000000" pitchFamily="50" charset="-128"/>
                <a:ea typeface="HG丸ｺﾞｼｯｸM-PRO" panose="020F0600000000000000" pitchFamily="50" charset="-128"/>
              </a:rPr>
              <a:t>　保護者と保育園の連絡について</a:t>
            </a:r>
          </a:p>
        </p:txBody>
      </p:sp>
      <p:sp>
        <p:nvSpPr>
          <p:cNvPr id="7" name="角丸四角形 6"/>
          <p:cNvSpPr/>
          <p:nvPr/>
        </p:nvSpPr>
        <p:spPr>
          <a:xfrm>
            <a:off x="684213" y="1626197"/>
            <a:ext cx="7921253" cy="2522883"/>
          </a:xfrm>
          <a:prstGeom prst="roundRect">
            <a:avLst>
              <a:gd name="adj" fmla="val 8129"/>
            </a:avLst>
          </a:prstGeom>
          <a:solidFill>
            <a:schemeClr val="accent1">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ja-JP" altLang="en-US" sz="2400" dirty="0">
                <a:latin typeface="HG丸ｺﾞｼｯｸM-PRO" panose="020F0600000000000000" pitchFamily="50" charset="-128"/>
                <a:ea typeface="HG丸ｺﾞｼｯｸM-PRO" panose="020F0600000000000000" pitchFamily="50" charset="-128"/>
              </a:rPr>
              <a:t>●連絡帳の活用（コドモンアプリ利用）</a:t>
            </a:r>
          </a:p>
          <a:p>
            <a:pPr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猿江保育園では、お子様が毎日健康で元気に過ごすためには、保護者と保育園が十分にコミュニケーションを取り、協力し合うことが大切と考えております。０、１、２歳児クラスは、体温、体調、食事、遊びなど、保育園での状況やご家庭での状況をお互いに連絡し合います。</a:t>
            </a:r>
            <a:endParaRPr lang="en-US" altLang="ja-JP"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5</a:t>
            </a:r>
            <a:r>
              <a:rPr lang="ja-JP" altLang="en-US" dirty="0">
                <a:latin typeface="HG丸ｺﾞｼｯｸM-PRO" panose="020F0600000000000000" pitchFamily="50" charset="-128"/>
                <a:ea typeface="HG丸ｺﾞｼｯｸM-PRO" panose="020F0600000000000000" pitchFamily="50" charset="-128"/>
              </a:rPr>
              <a:t>歳児クラスは、必要に応じてご活用下さい。</a:t>
            </a:r>
            <a:endParaRPr lang="en-US" altLang="ja-JP"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704404" y="4475359"/>
            <a:ext cx="7921253" cy="2042642"/>
          </a:xfrm>
          <a:prstGeom prst="roundRect">
            <a:avLst>
              <a:gd name="adj" fmla="val 14460"/>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ja-JP" altLang="en-US" sz="2400" dirty="0">
                <a:latin typeface="HG丸ｺﾞｼｯｸM-PRO" panose="020F0600000000000000" pitchFamily="50" charset="-128"/>
                <a:ea typeface="HG丸ｺﾞｼｯｸM-PRO" panose="020F0600000000000000" pitchFamily="50" charset="-128"/>
              </a:rPr>
              <a:t>●園だより・クラスだよりの発行</a:t>
            </a: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毎月１回、園だより（給食だより、保健だより含む）と、クラ</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スだよりを配信します。行事予定や連絡事項などをお知らせ</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しますのでご確認ください。</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２５</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保護者会・保育参観等について</a:t>
            </a:r>
          </a:p>
        </p:txBody>
      </p:sp>
      <p:sp>
        <p:nvSpPr>
          <p:cNvPr id="5" name="角丸四角形 4"/>
          <p:cNvSpPr/>
          <p:nvPr/>
        </p:nvSpPr>
        <p:spPr>
          <a:xfrm>
            <a:off x="539081" y="1439207"/>
            <a:ext cx="8062664" cy="4475213"/>
          </a:xfrm>
          <a:prstGeom prst="roundRect">
            <a:avLst>
              <a:gd name="adj" fmla="val 8129"/>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〇保護者会　（年２回）</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保育園から、園の方針</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行事や出来事などについてお知らせ</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し</a:t>
            </a:r>
            <a:r>
              <a:rPr lang="ja-JP" altLang="en-US" sz="2000" dirty="0">
                <a:latin typeface="HG丸ｺﾞｼｯｸM-PRO" panose="020F0600000000000000" pitchFamily="50" charset="-128"/>
                <a:ea typeface="HG丸ｺﾞｼｯｸM-PRO" panose="020F0600000000000000" pitchFamily="50" charset="-128"/>
              </a:rPr>
              <a:t>たり、</a:t>
            </a:r>
            <a:r>
              <a:rPr lang="ja-JP" altLang="ja-JP" sz="2000" dirty="0">
                <a:latin typeface="HG丸ｺﾞｼｯｸM-PRO" panose="020F0600000000000000" pitchFamily="50" charset="-128"/>
                <a:ea typeface="HG丸ｺﾞｼｯｸM-PRO" panose="020F0600000000000000" pitchFamily="50" charset="-128"/>
              </a:rPr>
              <a:t>また、保護者</a:t>
            </a:r>
            <a:r>
              <a:rPr lang="ja-JP" altLang="en-US" sz="2000" dirty="0">
                <a:latin typeface="HG丸ｺﾞｼｯｸM-PRO" panose="020F0600000000000000" pitchFamily="50" charset="-128"/>
                <a:ea typeface="HG丸ｺﾞｼｯｸM-PRO" panose="020F0600000000000000" pitchFamily="50" charset="-128"/>
              </a:rPr>
              <a:t>間のコミュニケーション</a:t>
            </a:r>
            <a:r>
              <a:rPr lang="ja-JP" altLang="ja-JP" sz="2000" dirty="0">
                <a:latin typeface="HG丸ｺﾞｼｯｸM-PRO" panose="020F0600000000000000" pitchFamily="50" charset="-128"/>
                <a:ea typeface="HG丸ｺﾞｼｯｸM-PRO" panose="020F0600000000000000" pitchFamily="50" charset="-128"/>
              </a:rPr>
              <a:t>を</a:t>
            </a:r>
            <a:r>
              <a:rPr lang="ja-JP" altLang="en-US" sz="2000" dirty="0">
                <a:latin typeface="HG丸ｺﾞｼｯｸM-PRO" panose="020F0600000000000000" pitchFamily="50" charset="-128"/>
                <a:ea typeface="HG丸ｺﾞｼｯｸM-PRO" panose="020F0600000000000000" pitchFamily="50" charset="-128"/>
              </a:rPr>
              <a:t>図かれるよう</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子育ての</a:t>
            </a:r>
            <a:r>
              <a:rPr lang="ja-JP" altLang="ja-JP" sz="2000" dirty="0">
                <a:latin typeface="HG丸ｺﾞｼｯｸM-PRO" panose="020F0600000000000000" pitchFamily="50" charset="-128"/>
                <a:ea typeface="HG丸ｺﾞｼｯｸM-PRO" panose="020F0600000000000000" pitchFamily="50" charset="-128"/>
              </a:rPr>
              <a:t>意見を交換する場としています。</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〇保育参観（保育参加）</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年間を通じクラスのカレンダーにて参観可能日を提示していき</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ますのでご都合の良い日を選択していただきます。</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当日は一緒に遊んだり、変装をして観て頂くことで園生活の</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ありのままの姿をご覧いただきます。（各クラス１名）</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〇個人面談</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園での様子や、ご家庭での姿など子育てを共通理解</a:t>
            </a:r>
            <a:endParaRPr lang="en-US" altLang="ja-JP" sz="20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latin typeface="HG丸ｺﾞｼｯｸM-PRO" panose="020F0600000000000000" pitchFamily="50" charset="-128"/>
                <a:ea typeface="HG丸ｺﾞｼｯｸM-PRO" panose="020F0600000000000000" pitchFamily="50" charset="-128"/>
              </a:rPr>
              <a:t>　　するために実施していきます。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31747" name="Picture 4" descr="C:\Users\fom\AppData\Local\Microsoft\Windows\Temporary Internet Files\Content.IE5\AXBZ9OY8\MC900397238[1].wmf"/>
          <p:cNvPicPr>
            <a:picLocks noChangeAspect="1" noChangeArrowheads="1"/>
          </p:cNvPicPr>
          <p:nvPr/>
        </p:nvPicPr>
        <p:blipFill>
          <a:blip r:embed="rId2" cstate="print"/>
          <a:srcRect/>
          <a:stretch>
            <a:fillRect/>
          </a:stretch>
        </p:blipFill>
        <p:spPr bwMode="auto">
          <a:xfrm flipH="1">
            <a:off x="7255142" y="4797152"/>
            <a:ext cx="1568169" cy="1460643"/>
          </a:xfrm>
          <a:prstGeom prst="rect">
            <a:avLst/>
          </a:prstGeom>
          <a:noFill/>
          <a:ln w="9525">
            <a:noFill/>
            <a:miter lim="800000"/>
            <a:headEnd/>
            <a:tailEnd/>
          </a:ln>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331067"/>
            <a:ext cx="1080120" cy="1012278"/>
          </a:xfrm>
          <a:prstGeom prst="roundRect">
            <a:avLst/>
          </a:prstGeom>
        </p:spPr>
      </p:pic>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２６</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保育に要する諸費用と納入方法</a:t>
            </a:r>
          </a:p>
        </p:txBody>
      </p:sp>
      <p:sp>
        <p:nvSpPr>
          <p:cNvPr id="6" name="角丸四角形 5"/>
          <p:cNvSpPr/>
          <p:nvPr/>
        </p:nvSpPr>
        <p:spPr>
          <a:xfrm>
            <a:off x="618531" y="2521470"/>
            <a:ext cx="7937150" cy="1340760"/>
          </a:xfrm>
          <a:prstGeom prst="roundRect">
            <a:avLst>
              <a:gd name="adj" fmla="val 8330"/>
            </a:avLst>
          </a:prstGeom>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lang="ja-JP" altLang="en-US"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延長保育料</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　　　江東区が規則の金額を当園にお支払下さい。</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　　　口座振替となりますので、コドモンアプリより振替口座のご登録をお願いいたします。</a:t>
            </a:r>
            <a:endParaRPr lang="en-US" altLang="ja-JP"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＊１８：３１～１９：３０の延長保育を希望される場合は、毎月２５日までに園所定の用紙にて事務所に</a:t>
            </a:r>
            <a:endParaRPr lang="en-US" altLang="ja-JP" sz="12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　申請して下さい。延長保育を取り下げる場合には、「延長保育取り下げ書」を２５日までに提出して</a:t>
            </a:r>
            <a:endParaRPr lang="en-US" altLang="ja-JP" sz="12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　ください。</a:t>
            </a:r>
            <a:endParaRPr lang="en-US" altLang="ja-JP" sz="12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627088" y="4077072"/>
            <a:ext cx="7920037" cy="1368152"/>
          </a:xfrm>
          <a:prstGeom prst="roundRect">
            <a:avLst>
              <a:gd name="adj" fmla="val 14460"/>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●スポット延長保育料</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　１０分につき１００円の利用料がかかります。</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◇保育標準時間の方</a:t>
            </a:r>
            <a:r>
              <a:rPr lang="en-US" altLang="ja-JP" sz="1400" dirty="0">
                <a:latin typeface="HG丸ｺﾞｼｯｸM-PRO" panose="020F0600000000000000" pitchFamily="50" charset="-128"/>
                <a:ea typeface="HG丸ｺﾞｼｯｸM-PRO" panose="020F0600000000000000" pitchFamily="50" charset="-128"/>
              </a:rPr>
              <a:t>:18:31</a:t>
            </a:r>
            <a:r>
              <a:rPr lang="ja-JP" altLang="en-US" sz="1400" dirty="0">
                <a:latin typeface="HG丸ｺﾞｼｯｸM-PRO" panose="020F0600000000000000" pitchFamily="50" charset="-128"/>
                <a:ea typeface="HG丸ｺﾞｼｯｸM-PRO" panose="020F0600000000000000" pitchFamily="50" charset="-128"/>
              </a:rPr>
              <a:t>以降　　　　◇保育短時間の方：～</a:t>
            </a:r>
            <a:r>
              <a:rPr lang="en-US" altLang="ja-JP" sz="1400" dirty="0">
                <a:latin typeface="HG丸ｺﾞｼｯｸM-PRO" panose="020F0600000000000000" pitchFamily="50" charset="-128"/>
                <a:ea typeface="HG丸ｺﾞｼｯｸM-PRO" panose="020F0600000000000000" pitchFamily="50" charset="-128"/>
              </a:rPr>
              <a:t>8:59</a:t>
            </a:r>
            <a:r>
              <a:rPr lang="ja-JP" altLang="en-US" sz="1400" dirty="0">
                <a:latin typeface="HG丸ｺﾞｼｯｸM-PRO" panose="020F0600000000000000" pitchFamily="50" charset="-128"/>
                <a:ea typeface="HG丸ｺﾞｼｯｸM-PRO" panose="020F0600000000000000" pitchFamily="50" charset="-128"/>
              </a:rPr>
              <a:t>まで及び</a:t>
            </a:r>
            <a:r>
              <a:rPr lang="en-US" altLang="ja-JP" sz="1400" dirty="0">
                <a:latin typeface="HG丸ｺﾞｼｯｸM-PRO" panose="020F0600000000000000" pitchFamily="50" charset="-128"/>
                <a:ea typeface="HG丸ｺﾞｼｯｸM-PRO" panose="020F0600000000000000" pitchFamily="50" charset="-128"/>
              </a:rPr>
              <a:t>17:01</a:t>
            </a:r>
            <a:r>
              <a:rPr lang="ja-JP" altLang="en-US" sz="1400" dirty="0">
                <a:latin typeface="HG丸ｺﾞｼｯｸM-PRO" panose="020F0600000000000000" pitchFamily="50" charset="-128"/>
                <a:ea typeface="HG丸ｺﾞｼｯｸM-PRO" panose="020F0600000000000000" pitchFamily="50" charset="-128"/>
              </a:rPr>
              <a:t>以降</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　利用料は月末締めで翌月にご請求いたします。口座振替となりますので、コドモンアプリより振替口座のご登録をお願いいたします。</a:t>
            </a:r>
            <a:endParaRPr lang="en-US" altLang="ja-JP" sz="1400"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1611"/>
            <a:ext cx="1080120" cy="1012278"/>
          </a:xfrm>
          <a:prstGeom prst="roundRect">
            <a:avLst/>
          </a:prstGeom>
        </p:spPr>
      </p:pic>
      <p:sp>
        <p:nvSpPr>
          <p:cNvPr id="8" name="角丸四角形 7"/>
          <p:cNvSpPr/>
          <p:nvPr/>
        </p:nvSpPr>
        <p:spPr>
          <a:xfrm>
            <a:off x="640544" y="5656226"/>
            <a:ext cx="7862912" cy="649254"/>
          </a:xfrm>
          <a:prstGeom prst="roundRect">
            <a:avLst>
              <a:gd name="adj" fmla="val 14460"/>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endParaRPr lang="en-US" altLang="ja-JP" sz="2400" dirty="0"/>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●保護者参加の園行事等において、費用が発生する場合保護者負担分は都度実費徴収</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2000" dirty="0"/>
              <a:t>　</a:t>
            </a:r>
            <a:r>
              <a:rPr lang="ja-JP" altLang="en-US" sz="1400" dirty="0">
                <a:latin typeface="HG丸ｺﾞｼｯｸM-PRO" panose="020F0600000000000000" pitchFamily="50" charset="-128"/>
                <a:ea typeface="HG丸ｺﾞｼｯｸM-PRO" panose="020F0600000000000000" pitchFamily="50" charset="-128"/>
              </a:rPr>
              <a:t>いたします。</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endParaRPr lang="en-US" altLang="ja-JP" sz="2000" dirty="0"/>
          </a:p>
        </p:txBody>
      </p:sp>
      <p:sp>
        <p:nvSpPr>
          <p:cNvPr id="10" name="角丸四角形 9"/>
          <p:cNvSpPr/>
          <p:nvPr/>
        </p:nvSpPr>
        <p:spPr>
          <a:xfrm>
            <a:off x="610394" y="1556198"/>
            <a:ext cx="7920037" cy="864690"/>
          </a:xfrm>
          <a:prstGeom prst="roundRect">
            <a:avLst>
              <a:gd name="adj" fmla="val 14460"/>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●通常保育料</a:t>
            </a:r>
            <a:endParaRPr lang="en-US" altLang="ja-JP" sz="1400" dirty="0">
              <a:latin typeface="HG丸ｺﾞｼｯｸM-PRO" panose="020F0600000000000000" pitchFamily="50" charset="-128"/>
              <a:ea typeface="HG丸ｺﾞｼｯｸM-PRO" panose="020F0600000000000000" pitchFamily="50" charset="-128"/>
            </a:endParaRPr>
          </a:p>
          <a:p>
            <a:pPr algn="just"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　　　通常の保育料は、江東区が規則で定める金額を江東区にお支払い下さい。</a:t>
            </a:r>
            <a:endParaRPr lang="en-US" altLang="ja-JP" sz="1400" dirty="0">
              <a:latin typeface="HG丸ｺﾞｼｯｸM-PRO" panose="020F0600000000000000" pitchFamily="50" charset="-128"/>
              <a:ea typeface="HG丸ｺﾞｼｯｸM-PRO" panose="020F0600000000000000" pitchFamily="50"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３</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保育の理念</a:t>
            </a:r>
          </a:p>
        </p:txBody>
      </p:sp>
      <p:sp>
        <p:nvSpPr>
          <p:cNvPr id="8" name="テキスト ボックス 7"/>
          <p:cNvSpPr txBox="1"/>
          <p:nvPr/>
        </p:nvSpPr>
        <p:spPr>
          <a:xfrm>
            <a:off x="860091" y="1736229"/>
            <a:ext cx="7420643" cy="3816429"/>
          </a:xfrm>
          <a:prstGeom prst="rect">
            <a:avLst/>
          </a:prstGeom>
          <a:noFill/>
          <a:ln>
            <a:solidFill>
              <a:schemeClr val="accent1"/>
            </a:solidFill>
          </a:ln>
        </p:spPr>
        <p:txBody>
          <a:bodyPr wrap="square" rtlCol="0">
            <a:spAutoFit/>
          </a:bodyPr>
          <a:lstStyle/>
          <a:p>
            <a:endParaRPr kumimoji="1" lang="en-US" altLang="ja-JP" dirty="0"/>
          </a:p>
          <a:p>
            <a:r>
              <a:rPr kumimoji="1" lang="ja-JP" altLang="en-US" dirty="0"/>
              <a:t>　</a:t>
            </a:r>
            <a:r>
              <a:rPr kumimoji="1" lang="ja-JP" altLang="en-US" sz="2800" dirty="0">
                <a:latin typeface="HG丸ｺﾞｼｯｸM-PRO" panose="020F0600000000000000" pitchFamily="50" charset="-128"/>
                <a:ea typeface="HG丸ｺﾞｼｯｸM-PRO" panose="020F0600000000000000" pitchFamily="50" charset="-128"/>
              </a:rPr>
              <a:t>社会福祉法人もろほし会の運営する江東区猿江保育園は、児童福祉法に基づき乳幼児の保育を行う。</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保育にあたっては、子どもの人権や主体性を尊重し、児童の最善の利益を考慮する。また、全ての子どもの育成支援と全ての保護者の子育て支援を、専門的知識・技術及び判断を持って行う。</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60648"/>
            <a:ext cx="1080120" cy="1080120"/>
          </a:xfrm>
          <a:prstGeom prst="roundRect">
            <a:avLst/>
          </a:prstGeom>
        </p:spPr>
      </p:pic>
    </p:spTree>
    <p:extLst>
      <p:ext uri="{BB962C8B-B14F-4D97-AF65-F5344CB8AC3E}">
        <p14:creationId xmlns:p14="http://schemas.microsoft.com/office/powerpoint/2010/main" val="13279959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２７</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賠償責任保険の加入</a:t>
            </a:r>
          </a:p>
        </p:txBody>
      </p:sp>
      <p:sp>
        <p:nvSpPr>
          <p:cNvPr id="6" name="角丸四角形 5"/>
          <p:cNvSpPr/>
          <p:nvPr/>
        </p:nvSpPr>
        <p:spPr>
          <a:xfrm>
            <a:off x="611560" y="3458294"/>
            <a:ext cx="7920000" cy="1296144"/>
          </a:xfrm>
          <a:prstGeom prst="roundRect">
            <a:avLst>
              <a:gd name="adj" fmla="val 14460"/>
            </a:avLst>
          </a:prstGeom>
          <a:solidFill>
            <a:schemeClr val="accent1">
              <a:lumMod val="20000"/>
              <a:lumOff val="80000"/>
            </a:schemeClr>
          </a:solidFill>
          <a:ln>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ja-JP" altLang="en-US" sz="2400" dirty="0"/>
              <a:t>●</a:t>
            </a:r>
            <a:r>
              <a:rPr lang="ja-JP" altLang="ja-JP" sz="2400" dirty="0"/>
              <a:t>生産物（給食）</a:t>
            </a:r>
            <a:endParaRPr lang="en-US" altLang="ja-JP" sz="2400" dirty="0"/>
          </a:p>
          <a:p>
            <a:pPr algn="just" fontAlgn="auto">
              <a:spcBef>
                <a:spcPts val="0"/>
              </a:spcBef>
              <a:spcAft>
                <a:spcPts val="0"/>
              </a:spcAft>
              <a:defRPr/>
            </a:pPr>
            <a:r>
              <a:rPr lang="ja-JP" altLang="en-US" sz="2000" dirty="0"/>
              <a:t>　　　　　　</a:t>
            </a:r>
            <a:r>
              <a:rPr lang="ja-JP" altLang="ja-JP" sz="2000" dirty="0"/>
              <a:t>１事故　</a:t>
            </a:r>
            <a:r>
              <a:rPr lang="ja-JP" altLang="en-US" sz="2000" dirty="0"/>
              <a:t>　　　１，０００，０００，０００</a:t>
            </a:r>
            <a:r>
              <a:rPr lang="ja-JP" altLang="ja-JP" sz="2000" dirty="0"/>
              <a:t>円　</a:t>
            </a:r>
            <a:endParaRPr lang="en-US" altLang="ja-JP" sz="2000" dirty="0"/>
          </a:p>
          <a:p>
            <a:pPr algn="just" fontAlgn="auto">
              <a:spcBef>
                <a:spcPts val="0"/>
              </a:spcBef>
              <a:spcAft>
                <a:spcPts val="0"/>
              </a:spcAft>
              <a:defRPr/>
            </a:pPr>
            <a:r>
              <a:rPr lang="ja-JP" altLang="en-US" sz="2000" dirty="0"/>
              <a:t>　　　　　　</a:t>
            </a:r>
            <a:r>
              <a:rPr lang="ja-JP" altLang="ja-JP" sz="2000" dirty="0"/>
              <a:t>１名につき　</a:t>
            </a:r>
            <a:r>
              <a:rPr lang="ja-JP" altLang="en-US" sz="200" dirty="0"/>
              <a:t>　　　　</a:t>
            </a:r>
            <a:r>
              <a:rPr lang="ja-JP" altLang="en-US" sz="2000" dirty="0"/>
              <a:t>　　２００，０００，０００</a:t>
            </a:r>
            <a:r>
              <a:rPr lang="ja-JP" altLang="ja-JP" sz="2000" dirty="0"/>
              <a:t>円</a:t>
            </a:r>
            <a:endParaRPr lang="ja-JP" altLang="en-US" sz="2000" dirty="0"/>
          </a:p>
        </p:txBody>
      </p:sp>
      <p:sp>
        <p:nvSpPr>
          <p:cNvPr id="8" name="角丸四角形 7"/>
          <p:cNvSpPr/>
          <p:nvPr/>
        </p:nvSpPr>
        <p:spPr>
          <a:xfrm>
            <a:off x="611560" y="1772816"/>
            <a:ext cx="7920000" cy="1296144"/>
          </a:xfrm>
          <a:prstGeom prst="roundRect">
            <a:avLst>
              <a:gd name="adj" fmla="val 14460"/>
            </a:avLst>
          </a:prstGeom>
          <a:solidFill>
            <a:schemeClr val="accent1">
              <a:lumMod val="20000"/>
              <a:lumOff val="80000"/>
            </a:schemeClr>
          </a:solidFill>
          <a:ln>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ja-JP" altLang="en-US" sz="2400" dirty="0"/>
              <a:t>●施設・施設業務</a:t>
            </a:r>
          </a:p>
          <a:p>
            <a:pPr algn="just" fontAlgn="auto">
              <a:spcBef>
                <a:spcPts val="0"/>
              </a:spcBef>
              <a:spcAft>
                <a:spcPts val="0"/>
              </a:spcAft>
              <a:defRPr/>
            </a:pPr>
            <a:r>
              <a:rPr lang="ja-JP" altLang="en-US" sz="2000" dirty="0"/>
              <a:t>　　　　　　１事故　　　　１，０００，０００，０００円　</a:t>
            </a:r>
            <a:endParaRPr lang="en-US" altLang="ja-JP" sz="2000" dirty="0"/>
          </a:p>
          <a:p>
            <a:pPr algn="just" fontAlgn="auto">
              <a:spcBef>
                <a:spcPts val="0"/>
              </a:spcBef>
              <a:spcAft>
                <a:spcPts val="0"/>
              </a:spcAft>
              <a:defRPr/>
            </a:pPr>
            <a:r>
              <a:rPr lang="ja-JP" altLang="en-US" sz="2000" dirty="0"/>
              <a:t>　　　　　　１名につき　</a:t>
            </a:r>
            <a:r>
              <a:rPr lang="ja-JP" altLang="en-US" sz="200" dirty="0"/>
              <a:t>　　　　　　　　　　　　　　　　　　　　　　　　</a:t>
            </a:r>
            <a:r>
              <a:rPr lang="ja-JP" altLang="en-US" sz="2000" dirty="0"/>
              <a:t>２００，０００，０００円</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7965"/>
            <a:ext cx="1080120" cy="1012278"/>
          </a:xfrm>
          <a:prstGeom prst="round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２８</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　非常災害時の対策・防犯対策</a:t>
            </a:r>
          </a:p>
        </p:txBody>
      </p:sp>
      <p:graphicFrame>
        <p:nvGraphicFramePr>
          <p:cNvPr id="4" name="表 3"/>
          <p:cNvGraphicFramePr>
            <a:graphicFrameLocks noGrp="1"/>
          </p:cNvGraphicFramePr>
          <p:nvPr>
            <p:extLst>
              <p:ext uri="{D42A27DB-BD31-4B8C-83A1-F6EECF244321}">
                <p14:modId xmlns:p14="http://schemas.microsoft.com/office/powerpoint/2010/main" val="1199049840"/>
              </p:ext>
            </p:extLst>
          </p:nvPr>
        </p:nvGraphicFramePr>
        <p:xfrm>
          <a:off x="539552" y="1447873"/>
          <a:ext cx="8136904" cy="5135488"/>
        </p:xfrm>
        <a:graphic>
          <a:graphicData uri="http://schemas.openxmlformats.org/drawingml/2006/table">
            <a:tbl>
              <a:tblPr firstCol="1" bandRow="1">
                <a:tableStyleId>{5C22544A-7EE6-4342-B048-85BDC9FD1C3A}</a:tableStyleId>
              </a:tblPr>
              <a:tblGrid>
                <a:gridCol w="2022708">
                  <a:extLst>
                    <a:ext uri="{9D8B030D-6E8A-4147-A177-3AD203B41FA5}">
                      <a16:colId xmlns:a16="http://schemas.microsoft.com/office/drawing/2014/main" val="20000"/>
                    </a:ext>
                  </a:extLst>
                </a:gridCol>
                <a:gridCol w="6114196">
                  <a:extLst>
                    <a:ext uri="{9D8B030D-6E8A-4147-A177-3AD203B41FA5}">
                      <a16:colId xmlns:a16="http://schemas.microsoft.com/office/drawing/2014/main" val="20001"/>
                    </a:ext>
                  </a:extLst>
                </a:gridCol>
              </a:tblGrid>
              <a:tr h="540863">
                <a:tc>
                  <a:txBody>
                    <a:bodyPr/>
                    <a:lstStyle/>
                    <a:p>
                      <a:pPr algn="just">
                        <a:spcAft>
                          <a:spcPts val="0"/>
                        </a:spcAft>
                      </a:pPr>
                      <a:r>
                        <a:rPr lang="ja-JP" sz="2000" kern="100" dirty="0">
                          <a:effectLst/>
                          <a:latin typeface="HG丸ｺﾞｼｯｸM-PRO" panose="020F0600000000000000" pitchFamily="50" charset="-128"/>
                          <a:ea typeface="HG丸ｺﾞｼｯｸM-PRO" panose="020F0600000000000000" pitchFamily="50" charset="-128"/>
                        </a:rPr>
                        <a:t>消防計画</a:t>
                      </a:r>
                      <a:endParaRPr lang="ja-JP" sz="20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a:rPr>
                        <a:t>消防計画を作成し深川消防署に届け出ています。</a:t>
                      </a: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0"/>
                  </a:ext>
                </a:extLst>
              </a:tr>
              <a:tr h="576871">
                <a:tc>
                  <a:txBody>
                    <a:bodyPr/>
                    <a:lstStyle/>
                    <a:p>
                      <a:pPr algn="just">
                        <a:spcAft>
                          <a:spcPts val="0"/>
                        </a:spcAft>
                      </a:pPr>
                      <a:r>
                        <a:rPr lang="ja-JP" sz="2000" kern="100" dirty="0">
                          <a:effectLst/>
                          <a:latin typeface="HG丸ｺﾞｼｯｸM-PRO" panose="020F0600000000000000" pitchFamily="50" charset="-128"/>
                          <a:ea typeface="HG丸ｺﾞｼｯｸM-PRO" panose="020F0600000000000000" pitchFamily="50" charset="-128"/>
                        </a:rPr>
                        <a:t>避難訓練</a:t>
                      </a:r>
                      <a:endParaRPr lang="ja-JP" sz="20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sz="1600" kern="100" dirty="0">
                          <a:effectLst/>
                          <a:latin typeface="HG丸ｺﾞｼｯｸM-PRO" panose="020F0600000000000000" pitchFamily="50" charset="-128"/>
                          <a:ea typeface="HG丸ｺﾞｼｯｸM-PRO" panose="020F0600000000000000" pitchFamily="50" charset="-128"/>
                        </a:rPr>
                        <a:t>火災</a:t>
                      </a:r>
                      <a:r>
                        <a:rPr lang="ja-JP" altLang="en-US" sz="1600" kern="100" dirty="0">
                          <a:effectLst/>
                          <a:latin typeface="HG丸ｺﾞｼｯｸM-PRO" panose="020F0600000000000000" pitchFamily="50" charset="-128"/>
                          <a:ea typeface="HG丸ｺﾞｼｯｸM-PRO" panose="020F0600000000000000" pitchFamily="50" charset="-128"/>
                        </a:rPr>
                        <a:t>・</a:t>
                      </a:r>
                      <a:r>
                        <a:rPr lang="ja-JP" sz="1600" kern="100" dirty="0">
                          <a:effectLst/>
                          <a:latin typeface="HG丸ｺﾞｼｯｸM-PRO" panose="020F0600000000000000" pitchFamily="50" charset="-128"/>
                          <a:ea typeface="HG丸ｺﾞｼｯｸM-PRO" panose="020F0600000000000000" pitchFamily="50" charset="-128"/>
                        </a:rPr>
                        <a:t>地震</a:t>
                      </a:r>
                      <a:r>
                        <a:rPr lang="ja-JP" altLang="en-US" sz="1600" kern="100" dirty="0">
                          <a:effectLst/>
                          <a:latin typeface="HG丸ｺﾞｼｯｸM-PRO" panose="020F0600000000000000" pitchFamily="50" charset="-128"/>
                          <a:ea typeface="HG丸ｺﾞｼｯｸM-PRO" panose="020F0600000000000000" pitchFamily="50" charset="-128"/>
                        </a:rPr>
                        <a:t>・津波・防犯</a:t>
                      </a:r>
                      <a:r>
                        <a:rPr lang="ja-JP" sz="1600" kern="100" dirty="0">
                          <a:effectLst/>
                          <a:latin typeface="HG丸ｺﾞｼｯｸM-PRO" panose="020F0600000000000000" pitchFamily="50" charset="-128"/>
                          <a:ea typeface="HG丸ｺﾞｼｯｸM-PRO" panose="020F0600000000000000" pitchFamily="50" charset="-128"/>
                        </a:rPr>
                        <a:t>を想定した訓練を月１回実施し</a:t>
                      </a:r>
                      <a:r>
                        <a:rPr lang="ja-JP" altLang="en-US" sz="1600" kern="100" dirty="0">
                          <a:effectLst/>
                          <a:latin typeface="HG丸ｺﾞｼｯｸM-PRO" panose="020F0600000000000000" pitchFamily="50" charset="-128"/>
                          <a:ea typeface="HG丸ｺﾞｼｯｸM-PRO" panose="020F0600000000000000" pitchFamily="50" charset="-128"/>
                        </a:rPr>
                        <a:t>て</a:t>
                      </a:r>
                      <a:r>
                        <a:rPr lang="ja-JP" sz="1600" kern="100" dirty="0">
                          <a:effectLst/>
                          <a:latin typeface="HG丸ｺﾞｼｯｸM-PRO" panose="020F0600000000000000" pitchFamily="50" charset="-128"/>
                          <a:ea typeface="HG丸ｺﾞｼｯｸM-PRO" panose="020F0600000000000000" pitchFamily="50" charset="-128"/>
                        </a:rPr>
                        <a:t>ます</a:t>
                      </a:r>
                      <a:endParaRPr lang="ja-JP" sz="16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1"/>
                  </a:ext>
                </a:extLst>
              </a:tr>
              <a:tr h="576871">
                <a:tc>
                  <a:txBody>
                    <a:bodyPr/>
                    <a:lstStyle/>
                    <a:p>
                      <a:pPr algn="just">
                        <a:spcAft>
                          <a:spcPts val="0"/>
                        </a:spcAft>
                      </a:pPr>
                      <a:r>
                        <a:rPr lang="ja-JP" sz="2000" kern="100" dirty="0">
                          <a:effectLst/>
                          <a:latin typeface="HG丸ｺﾞｼｯｸM-PRO" panose="020F0600000000000000" pitchFamily="50" charset="-128"/>
                          <a:ea typeface="HG丸ｺﾞｼｯｸM-PRO" panose="020F0600000000000000" pitchFamily="50" charset="-128"/>
                        </a:rPr>
                        <a:t>防災設備</a:t>
                      </a:r>
                      <a:endParaRPr lang="ja-JP" sz="20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自動火災探知機</a:t>
                      </a:r>
                      <a:r>
                        <a:rPr lang="ja-JP" altLang="en-US" sz="1800" kern="100" dirty="0">
                          <a:effectLst/>
                          <a:latin typeface="HG丸ｺﾞｼｯｸM-PRO" panose="020F0600000000000000" pitchFamily="50" charset="-128"/>
                          <a:ea typeface="HG丸ｺﾞｼｯｸM-PRO" panose="020F0600000000000000" pitchFamily="50" charset="-128"/>
                        </a:rPr>
                        <a:t>、</a:t>
                      </a:r>
                      <a:r>
                        <a:rPr lang="ja-JP" sz="1800" kern="100" dirty="0">
                          <a:effectLst/>
                          <a:latin typeface="HG丸ｺﾞｼｯｸM-PRO" panose="020F0600000000000000" pitchFamily="50" charset="-128"/>
                          <a:ea typeface="HG丸ｺﾞｼｯｸM-PRO" panose="020F0600000000000000" pitchFamily="50" charset="-128"/>
                        </a:rPr>
                        <a:t>煙感知器、誘導灯</a:t>
                      </a:r>
                      <a:r>
                        <a:rPr lang="ja-JP" altLang="en-US" sz="1800" kern="100" dirty="0">
                          <a:effectLst/>
                          <a:latin typeface="HG丸ｺﾞｼｯｸM-PRO" panose="020F0600000000000000" pitchFamily="50" charset="-128"/>
                          <a:ea typeface="HG丸ｺﾞｼｯｸM-PRO" panose="020F0600000000000000" pitchFamily="50" charset="-128"/>
                        </a:rPr>
                        <a:t>、消火器、ＡＥＤ</a:t>
                      </a: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2"/>
                  </a:ext>
                </a:extLst>
              </a:tr>
              <a:tr h="865307">
                <a:tc>
                  <a:txBody>
                    <a:bodyPr/>
                    <a:lstStyle/>
                    <a:p>
                      <a:pPr algn="just">
                        <a:spcAft>
                          <a:spcPts val="0"/>
                        </a:spcAft>
                      </a:pPr>
                      <a:r>
                        <a:rPr lang="ja-JP" sz="2000" kern="100">
                          <a:effectLst/>
                          <a:latin typeface="HG丸ｺﾞｼｯｸM-PRO" panose="020F0600000000000000" pitchFamily="50" charset="-128"/>
                          <a:ea typeface="HG丸ｺﾞｼｯｸM-PRO" panose="020F0600000000000000" pitchFamily="50" charset="-128"/>
                        </a:rPr>
                        <a:t>防犯設備</a:t>
                      </a:r>
                      <a:endParaRPr lang="ja-JP" sz="200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学校１１０番（非常通報装置）</a:t>
                      </a:r>
                      <a:r>
                        <a:rPr lang="ja-JP" altLang="en-US" sz="1800" kern="100" dirty="0">
                          <a:effectLst/>
                          <a:latin typeface="HG丸ｺﾞｼｯｸM-PRO" panose="020F0600000000000000" pitchFamily="50" charset="-128"/>
                          <a:ea typeface="HG丸ｺﾞｼｯｸM-PRO" panose="020F0600000000000000" pitchFamily="50" charset="-128"/>
                        </a:rPr>
                        <a:t>・</a:t>
                      </a:r>
                      <a:endParaRPr lang="en-US" altLang="ja-JP" sz="18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正門電気錠</a:t>
                      </a:r>
                      <a:r>
                        <a:rPr lang="ja-JP" altLang="en-US" sz="1800" kern="100" dirty="0">
                          <a:effectLst/>
                          <a:latin typeface="HG丸ｺﾞｼｯｸM-PRO" panose="020F0600000000000000" pitchFamily="50" charset="-128"/>
                          <a:ea typeface="HG丸ｺﾞｼｯｸM-PRO" panose="020F0600000000000000" pitchFamily="50" charset="-128"/>
                        </a:rPr>
                        <a:t>・</a:t>
                      </a:r>
                      <a:r>
                        <a:rPr lang="ja-JP" sz="1800" kern="100" dirty="0">
                          <a:effectLst/>
                          <a:latin typeface="HG丸ｺﾞｼｯｸM-PRO" panose="020F0600000000000000" pitchFamily="50" charset="-128"/>
                          <a:ea typeface="HG丸ｺﾞｼｯｸM-PRO" panose="020F0600000000000000" pitchFamily="50" charset="-128"/>
                        </a:rPr>
                        <a:t>防犯カメラ</a:t>
                      </a: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3"/>
                  </a:ext>
                </a:extLst>
              </a:tr>
              <a:tr h="2575576">
                <a:tc>
                  <a:txBody>
                    <a:bodyPr/>
                    <a:lstStyle/>
                    <a:p>
                      <a:pPr algn="just">
                        <a:spcAft>
                          <a:spcPts val="0"/>
                        </a:spcAft>
                      </a:pPr>
                      <a:r>
                        <a:rPr lang="ja-JP" sz="2000" kern="100">
                          <a:effectLst/>
                          <a:latin typeface="HG丸ｺﾞｼｯｸM-PRO" panose="020F0600000000000000" pitchFamily="50" charset="-128"/>
                          <a:ea typeface="HG丸ｺﾞｼｯｸM-PRO" panose="020F0600000000000000" pitchFamily="50" charset="-128"/>
                        </a:rPr>
                        <a:t>避難場所</a:t>
                      </a:r>
                      <a:endParaRPr lang="ja-JP" sz="200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第１避難場所：</a:t>
                      </a:r>
                      <a:r>
                        <a:rPr lang="ja-JP" altLang="en-US" sz="1800" kern="100" dirty="0">
                          <a:effectLst/>
                          <a:latin typeface="HG丸ｺﾞｼｯｸM-PRO" panose="020F0600000000000000" pitchFamily="50" charset="-128"/>
                          <a:ea typeface="HG丸ｺﾞｼｯｸM-PRO" panose="020F0600000000000000" pitchFamily="50" charset="-128"/>
                        </a:rPr>
                        <a:t>猿江２丁目公園</a:t>
                      </a:r>
                      <a:endParaRPr lang="ja-JP" sz="18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第２避難場所：</a:t>
                      </a:r>
                      <a:r>
                        <a:rPr lang="ja-JP" altLang="en-US" sz="1800" kern="100" dirty="0">
                          <a:effectLst/>
                          <a:latin typeface="HG丸ｺﾞｼｯｸM-PRO" panose="020F0600000000000000" pitchFamily="50" charset="-128"/>
                          <a:ea typeface="HG丸ｺﾞｼｯｸM-PRO" panose="020F0600000000000000" pitchFamily="50" charset="-128"/>
                        </a:rPr>
                        <a:t>江東区立東川小学校</a:t>
                      </a:r>
                      <a:endParaRPr lang="ja-JP" sz="18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第３避難場所：</a:t>
                      </a:r>
                      <a:r>
                        <a:rPr lang="ja-JP" altLang="en-US" sz="1800" kern="100" dirty="0">
                          <a:effectLst/>
                          <a:latin typeface="HG丸ｺﾞｼｯｸM-PRO" panose="020F0600000000000000" pitchFamily="50" charset="-128"/>
                          <a:ea typeface="HG丸ｺﾞｼｯｸM-PRO" panose="020F0600000000000000" pitchFamily="50" charset="-128"/>
                        </a:rPr>
                        <a:t>猿江恩賜公園・時計台</a:t>
                      </a:r>
                      <a:endParaRPr lang="en-US" altLang="ja-JP" sz="18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altLang="en-US" sz="1800" kern="100" dirty="0">
                          <a:effectLst/>
                          <a:latin typeface="HG丸ｺﾞｼｯｸM-PRO" panose="020F0600000000000000" pitchFamily="50" charset="-128"/>
                          <a:ea typeface="HG丸ｺﾞｼｯｸM-PRO" panose="020F0600000000000000" pitchFamily="50" charset="-128"/>
                        </a:rPr>
                        <a:t>津波発生時：　江東区立東川小学校体操場（３階）</a:t>
                      </a:r>
                      <a:endParaRPr lang="en-US" altLang="ja-JP" sz="18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a:rPr>
                        <a:t>　　　　　　　　　　　　　　　　</a:t>
                      </a:r>
                      <a:endParaRPr lang="en-US" altLang="ja-JP" sz="18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a:rPr>
                        <a:t>注）被害状況に応じて広域避難場所へ移動することも考えられますのでメール配信等によりご確認してください。</a:t>
                      </a:r>
                      <a:endParaRPr lang="en-US" altLang="ja-JP" sz="18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4873"/>
            <a:ext cx="1080120" cy="1012278"/>
          </a:xfrm>
          <a:prstGeom prst="roundRect">
            <a:avLst/>
          </a:prstGeom>
        </p:spPr>
      </p:pic>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２９</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警戒宣言発令時対策</a:t>
            </a:r>
          </a:p>
        </p:txBody>
      </p:sp>
      <p:graphicFrame>
        <p:nvGraphicFramePr>
          <p:cNvPr id="4" name="表 3"/>
          <p:cNvGraphicFramePr>
            <a:graphicFrameLocks noGrp="1"/>
          </p:cNvGraphicFramePr>
          <p:nvPr>
            <p:extLst>
              <p:ext uri="{D42A27DB-BD31-4B8C-83A1-F6EECF244321}">
                <p14:modId xmlns:p14="http://schemas.microsoft.com/office/powerpoint/2010/main" val="2978689297"/>
              </p:ext>
            </p:extLst>
          </p:nvPr>
        </p:nvGraphicFramePr>
        <p:xfrm>
          <a:off x="684213" y="1447873"/>
          <a:ext cx="7848872" cy="4645423"/>
        </p:xfrm>
        <a:graphic>
          <a:graphicData uri="http://schemas.openxmlformats.org/drawingml/2006/table">
            <a:tbl>
              <a:tblPr firstCol="1" bandRow="1">
                <a:tableStyleId>{5C22544A-7EE6-4342-B048-85BDC9FD1C3A}</a:tableStyleId>
              </a:tblPr>
              <a:tblGrid>
                <a:gridCol w="1925195">
                  <a:extLst>
                    <a:ext uri="{9D8B030D-6E8A-4147-A177-3AD203B41FA5}">
                      <a16:colId xmlns:a16="http://schemas.microsoft.com/office/drawing/2014/main" val="20000"/>
                    </a:ext>
                  </a:extLst>
                </a:gridCol>
                <a:gridCol w="5923677">
                  <a:extLst>
                    <a:ext uri="{9D8B030D-6E8A-4147-A177-3AD203B41FA5}">
                      <a16:colId xmlns:a16="http://schemas.microsoft.com/office/drawing/2014/main" val="20001"/>
                    </a:ext>
                  </a:extLst>
                </a:gridCol>
              </a:tblGrid>
              <a:tr h="1296144">
                <a:tc>
                  <a:txBody>
                    <a:bodyPr/>
                    <a:lstStyle/>
                    <a:p>
                      <a:pPr algn="just">
                        <a:spcAft>
                          <a:spcPts val="0"/>
                        </a:spcAft>
                      </a:pPr>
                      <a:r>
                        <a:rPr lang="ja-JP" altLang="en-US" sz="1600" kern="100" dirty="0">
                          <a:effectLst/>
                          <a:latin typeface="HG丸ｺﾞｼｯｸM-PRO" panose="020F0600000000000000" pitchFamily="50" charset="-128"/>
                          <a:ea typeface="HG丸ｺﾞｼｯｸM-PRO" panose="020F0600000000000000" pitchFamily="50" charset="-128"/>
                          <a:cs typeface="Times New Roman"/>
                        </a:rPr>
                        <a:t>警戒宣言発令時の保育</a:t>
                      </a:r>
                      <a:endParaRPr lang="ja-JP" sz="16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⑴保育開始前に発令があった場合・・・・臨時休園</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⑵保育開始後に発令があった場合・・・・保育中止</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ただし、発令前にお預かりしているお子さんについては、保護者の方がお迎えに来られるまで安全を確保することに全力を尽くします。</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※保育園では緊急時に備え、３日分の備蓄をしています。</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0"/>
                  </a:ext>
                </a:extLst>
              </a:tr>
              <a:tr h="1035895">
                <a:tc>
                  <a:txBody>
                    <a:bodyPr/>
                    <a:lstStyle/>
                    <a:p>
                      <a:pPr algn="just">
                        <a:spcAft>
                          <a:spcPts val="0"/>
                        </a:spcAft>
                      </a:pPr>
                      <a:r>
                        <a:rPr lang="ja-JP" altLang="en-US" sz="1600" kern="100" dirty="0">
                          <a:effectLst/>
                          <a:latin typeface="HG丸ｺﾞｼｯｸM-PRO" panose="020F0600000000000000" pitchFamily="50" charset="-128"/>
                          <a:ea typeface="HG丸ｺﾞｼｯｸM-PRO" panose="020F0600000000000000" pitchFamily="50" charset="-128"/>
                          <a:cs typeface="Times New Roman"/>
                        </a:rPr>
                        <a:t>暴風雨、台風情報</a:t>
                      </a:r>
                      <a:endParaRPr lang="en-US" altLang="ja-JP" sz="16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600" kern="100" dirty="0">
                          <a:effectLst/>
                          <a:latin typeface="HG丸ｺﾞｼｯｸM-PRO" panose="020F0600000000000000" pitchFamily="50" charset="-128"/>
                          <a:ea typeface="HG丸ｺﾞｼｯｸM-PRO" panose="020F0600000000000000" pitchFamily="50" charset="-128"/>
                          <a:cs typeface="Times New Roman"/>
                        </a:rPr>
                        <a:t>大雪および急の事故があった場合</a:t>
                      </a:r>
                      <a:endParaRPr lang="ja-JP" sz="16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園では状況に応じて、登園の停止や早めのお迎えをお願いすることがあります。</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4240531836"/>
                  </a:ext>
                </a:extLst>
              </a:tr>
              <a:tr h="1305272">
                <a:tc>
                  <a:txBody>
                    <a:bodyPr/>
                    <a:lstStyle/>
                    <a:p>
                      <a:pPr algn="just">
                        <a:spcAft>
                          <a:spcPts val="0"/>
                        </a:spcAft>
                      </a:pPr>
                      <a:r>
                        <a:rPr lang="ja-JP" altLang="en-US" sz="1600" kern="100" dirty="0">
                          <a:effectLst/>
                          <a:latin typeface="HG丸ｺﾞｼｯｸM-PRO" panose="020F0600000000000000" pitchFamily="50" charset="-128"/>
                          <a:ea typeface="HG丸ｺﾞｼｯｸM-PRO" panose="020F0600000000000000" pitchFamily="50" charset="-128"/>
                          <a:cs typeface="+mn-cs"/>
                        </a:rPr>
                        <a:t>園児の引き渡し方</a:t>
                      </a:r>
                      <a:endParaRPr lang="ja-JP" sz="16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災害時は予想のつかない混乱が考えられますので、事前に申し出ている方でも本人の身分が証明できるものを提示ください。</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a:endParaRPr>
                    </a:p>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a:rPr>
                        <a:t>緊急時にお迎えにいらっしゃる方は、緊急連絡簿にて申請してください。</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1"/>
                  </a:ext>
                </a:extLst>
              </a:tr>
              <a:tr h="1008112">
                <a:tc>
                  <a:txBody>
                    <a:bodyPr/>
                    <a:lstStyle/>
                    <a:p>
                      <a:pPr algn="just">
                        <a:spcAft>
                          <a:spcPts val="0"/>
                        </a:spcAft>
                      </a:pPr>
                      <a:r>
                        <a:rPr lang="ja-JP" altLang="en-US" sz="1600" kern="100" dirty="0">
                          <a:effectLst/>
                          <a:latin typeface="HG丸ｺﾞｼｯｸM-PRO" panose="020F0600000000000000" pitchFamily="50" charset="-128"/>
                          <a:ea typeface="HG丸ｺﾞｼｯｸM-PRO" panose="020F0600000000000000" pitchFamily="50" charset="-128"/>
                          <a:cs typeface="+mn-cs"/>
                        </a:rPr>
                        <a:t>緊急連絡先</a:t>
                      </a:r>
                      <a:endParaRPr lang="ja-JP" sz="16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mn-cs"/>
                        </a:rPr>
                        <a:t>保育園電話番号➀　　０３－３６３１－７３１５</a:t>
                      </a:r>
                      <a:endParaRPr lang="en-US" altLang="ja-JP" sz="1400" kern="100" dirty="0">
                        <a:effectLst/>
                        <a:latin typeface="HG丸ｺﾞｼｯｸM-PRO" panose="020F0600000000000000" pitchFamily="50" charset="-128"/>
                        <a:ea typeface="HG丸ｺﾞｼｯｸM-PRO" panose="020F0600000000000000" pitchFamily="50" charset="-128"/>
                        <a:cs typeface="+mn-cs"/>
                      </a:endParaRPr>
                    </a:p>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mn-cs"/>
                        </a:rPr>
                        <a:t>保育園電話番号②　　０３－６６６６－９５１１</a:t>
                      </a:r>
                      <a:endParaRPr lang="en-US" altLang="ja-JP" sz="1400" kern="100" dirty="0">
                        <a:effectLst/>
                        <a:latin typeface="HG丸ｺﾞｼｯｸM-PRO" panose="020F0600000000000000" pitchFamily="50" charset="-128"/>
                        <a:ea typeface="HG丸ｺﾞｼｯｸM-PRO" panose="020F0600000000000000" pitchFamily="50" charset="-128"/>
                        <a:cs typeface="+mn-cs"/>
                      </a:endParaRPr>
                    </a:p>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mn-cs"/>
                        </a:rPr>
                        <a:t>緊急用携帯番号　　　０９０－８８９４－７３１５</a:t>
                      </a:r>
                      <a:endParaRPr lang="en-US" altLang="ja-JP" sz="1400" kern="100" dirty="0">
                        <a:effectLst/>
                        <a:latin typeface="HG丸ｺﾞｼｯｸM-PRO" panose="020F0600000000000000" pitchFamily="50" charset="-128"/>
                        <a:ea typeface="HG丸ｺﾞｼｯｸM-PRO" panose="020F0600000000000000" pitchFamily="50" charset="-128"/>
                        <a:cs typeface="+mn-cs"/>
                      </a:endParaRPr>
                    </a:p>
                    <a:p>
                      <a:pPr algn="just">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4873"/>
            <a:ext cx="1080120" cy="1012278"/>
          </a:xfrm>
          <a:prstGeom prst="roundRect">
            <a:avLst/>
          </a:prstGeom>
        </p:spPr>
      </p:pic>
    </p:spTree>
    <p:extLst>
      <p:ext uri="{BB962C8B-B14F-4D97-AF65-F5344CB8AC3E}">
        <p14:creationId xmlns:p14="http://schemas.microsoft.com/office/powerpoint/2010/main" val="380511977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３０．小規模認可保育所との連携</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4873"/>
            <a:ext cx="1080120" cy="1012278"/>
          </a:xfrm>
          <a:prstGeom prst="roundRect">
            <a:avLst/>
          </a:prstGeom>
        </p:spPr>
      </p:pic>
      <p:sp>
        <p:nvSpPr>
          <p:cNvPr id="3" name="角丸四角形 2"/>
          <p:cNvSpPr/>
          <p:nvPr/>
        </p:nvSpPr>
        <p:spPr>
          <a:xfrm>
            <a:off x="827584" y="1916832"/>
            <a:ext cx="7413005" cy="2304256"/>
          </a:xfrm>
          <a:prstGeom prst="roundRect">
            <a:avLst/>
          </a:prstGeom>
          <a:solidFill>
            <a:schemeClr val="bg2">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江東区猿江保育園は、</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スマイルナーサリー住吉</a:t>
            </a: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a:t>
            </a:r>
            <a:r>
              <a:rPr lang="ja-JP" altLang="en-US" sz="2400" dirty="0">
                <a:solidFill>
                  <a:schemeClr val="tx1"/>
                </a:solidFill>
                <a:latin typeface="HG丸ｺﾞｼｯｸM-PRO" panose="020F0600000000000000" pitchFamily="50" charset="-128"/>
                <a:ea typeface="HG丸ｺﾞｼｯｸM-PRO" panose="020F0600000000000000" pitchFamily="50" charset="-128"/>
              </a:rPr>
              <a:t>と</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行事（おもちつきなど）の交流を図っていきます。</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＊コロナ感染予防としてしばらく交流を控えていました。</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581128"/>
            <a:ext cx="3240360" cy="2004973"/>
          </a:xfrm>
          <a:prstGeom prst="rect">
            <a:avLst/>
          </a:prstGeom>
        </p:spPr>
      </p:pic>
    </p:spTree>
    <p:extLst>
      <p:ext uri="{BB962C8B-B14F-4D97-AF65-F5344CB8AC3E}">
        <p14:creationId xmlns:p14="http://schemas.microsoft.com/office/powerpoint/2010/main" val="1772834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３１</a:t>
            </a:r>
            <a:r>
              <a:rPr lang="en-US" altLang="ja-JP" kern="100" dirty="0">
                <a:latin typeface="HG丸ｺﾞｼｯｸM-PRO" panose="020F0600000000000000" pitchFamily="50" charset="-128"/>
                <a:ea typeface="HG丸ｺﾞｼｯｸM-PRO" panose="020F0600000000000000" pitchFamily="50" charset="-128"/>
              </a:rPr>
              <a:t>.</a:t>
            </a:r>
            <a:r>
              <a:rPr lang="ja-JP" altLang="en-US" kern="100" dirty="0">
                <a:latin typeface="HG丸ｺﾞｼｯｸM-PRO" panose="020F0600000000000000" pitchFamily="50" charset="-128"/>
                <a:ea typeface="HG丸ｺﾞｼｯｸM-PRO" panose="020F0600000000000000" pitchFamily="50" charset="-128"/>
              </a:rPr>
              <a:t>　虐待の防止の為の措置</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04873"/>
            <a:ext cx="1080120" cy="1012278"/>
          </a:xfrm>
          <a:prstGeom prst="roundRect">
            <a:avLst/>
          </a:prstGeom>
        </p:spPr>
      </p:pic>
      <p:sp>
        <p:nvSpPr>
          <p:cNvPr id="3" name="角丸四角形 2"/>
          <p:cNvSpPr/>
          <p:nvPr/>
        </p:nvSpPr>
        <p:spPr>
          <a:xfrm>
            <a:off x="799974" y="3933056"/>
            <a:ext cx="7413005" cy="1584176"/>
          </a:xfrm>
          <a:prstGeom prst="roundRect">
            <a:avLst/>
          </a:prstGeom>
          <a:solidFill>
            <a:schemeClr val="bg2">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保育園は、子どもの虐待が疑われる場合には、子どもの保護とともに、関係機関、区市町村に通報する義務が課せられています。</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691680" cy="1046727"/>
          </a:xfrm>
          <a:prstGeom prst="rect">
            <a:avLst/>
          </a:prstGeom>
        </p:spPr>
      </p:pic>
      <p:sp>
        <p:nvSpPr>
          <p:cNvPr id="4" name="テキスト ボックス 3"/>
          <p:cNvSpPr txBox="1"/>
          <p:nvPr/>
        </p:nvSpPr>
        <p:spPr>
          <a:xfrm>
            <a:off x="611560" y="1628800"/>
            <a:ext cx="8208912"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本園は、子どもの人権の擁護、虐待の防止等のため、次の措置を講じます。</a:t>
            </a:r>
          </a:p>
        </p:txBody>
      </p:sp>
      <p:sp>
        <p:nvSpPr>
          <p:cNvPr id="7" name="角丸四角形 6"/>
          <p:cNvSpPr/>
          <p:nvPr/>
        </p:nvSpPr>
        <p:spPr>
          <a:xfrm>
            <a:off x="799974" y="2276872"/>
            <a:ext cx="7540013" cy="13329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HG丸ｺﾞｼｯｸM-PRO" panose="020F0600000000000000" pitchFamily="50" charset="-128"/>
                <a:ea typeface="HG丸ｺﾞｼｯｸM-PRO" panose="020F0600000000000000" pitchFamily="50" charset="-128"/>
              </a:rPr>
              <a:t>（１）人権の擁護、虐待の防止等に関する責任者の選定及び必要な</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体制の整備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（２）虐待の防止を啓発・普及するための職員に対する研修の実施</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（３）その他、子どもの人権の擁護、虐待の防止等のため必要な措置</a:t>
            </a:r>
          </a:p>
        </p:txBody>
      </p:sp>
    </p:spTree>
    <p:extLst>
      <p:ext uri="{BB962C8B-B14F-4D97-AF65-F5344CB8AC3E}">
        <p14:creationId xmlns:p14="http://schemas.microsoft.com/office/powerpoint/2010/main" val="2396377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88" y="224420"/>
            <a:ext cx="7772400" cy="1143000"/>
          </a:xfrm>
        </p:spPr>
        <p:txBody>
          <a:bodyPr>
            <a:normAutofit fontScale="90000"/>
          </a:bodyPr>
          <a:lstStyle/>
          <a:p>
            <a:pPr eaLnBrk="1" fontAlgn="auto" hangingPunct="1">
              <a:spcAft>
                <a:spcPts val="0"/>
              </a:spcAft>
              <a:defRPr/>
            </a:pPr>
            <a:r>
              <a:rPr lang="ja-JP" altLang="en-US" kern="100" dirty="0">
                <a:latin typeface="HG丸ｺﾞｼｯｸM-PRO" panose="020F0600000000000000" pitchFamily="50" charset="-128"/>
                <a:ea typeface="HG丸ｺﾞｼｯｸM-PRO" panose="020F0600000000000000" pitchFamily="50" charset="-128"/>
              </a:rPr>
              <a:t>３２</a:t>
            </a:r>
            <a:r>
              <a:rPr lang="en-US" altLang="ja-JP" kern="100" dirty="0">
                <a:latin typeface="HG丸ｺﾞｼｯｸM-PRO" panose="020F0600000000000000" pitchFamily="50" charset="-128"/>
                <a:ea typeface="HG丸ｺﾞｼｯｸM-PRO" panose="020F0600000000000000" pitchFamily="50" charset="-128"/>
              </a:rPr>
              <a:t>.	</a:t>
            </a:r>
            <a:r>
              <a:rPr lang="ja-JP" altLang="en-US" kern="100" dirty="0">
                <a:latin typeface="HG丸ｺﾞｼｯｸM-PRO" panose="020F0600000000000000" pitchFamily="50" charset="-128"/>
                <a:ea typeface="HG丸ｺﾞｼｯｸM-PRO" panose="020F0600000000000000" pitchFamily="50" charset="-128"/>
              </a:rPr>
              <a:t>  ご意見・ご要望の解決のために</a:t>
            </a:r>
          </a:p>
        </p:txBody>
      </p:sp>
      <p:sp>
        <p:nvSpPr>
          <p:cNvPr id="3" name="角丸四角形 2"/>
          <p:cNvSpPr/>
          <p:nvPr/>
        </p:nvSpPr>
        <p:spPr>
          <a:xfrm>
            <a:off x="611188" y="2192164"/>
            <a:ext cx="2592660" cy="144016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b="1" dirty="0">
                <a:latin typeface="HG丸ｺﾞｼｯｸM-PRO" panose="020F0600000000000000" pitchFamily="50" charset="-128"/>
                <a:ea typeface="HG丸ｺﾞｼｯｸM-PRO" panose="020F0600000000000000" pitchFamily="50" charset="-128"/>
              </a:rPr>
              <a:t>猿江保育園</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意見・要望対応</a:t>
            </a:r>
          </a:p>
        </p:txBody>
      </p:sp>
      <p:sp>
        <p:nvSpPr>
          <p:cNvPr id="7" name="角丸四角形 6"/>
          <p:cNvSpPr/>
          <p:nvPr/>
        </p:nvSpPr>
        <p:spPr>
          <a:xfrm>
            <a:off x="3779913" y="1556792"/>
            <a:ext cx="4752900" cy="2880320"/>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ja-JP" altLang="en-US" sz="1600" b="1" dirty="0"/>
              <a:t>　　</a:t>
            </a:r>
            <a:r>
              <a:rPr lang="ja-JP" altLang="en-US" sz="1600" dirty="0">
                <a:latin typeface="HG丸ｺﾞｼｯｸM-PRO" panose="020F0600000000000000" pitchFamily="50" charset="-128"/>
                <a:ea typeface="HG丸ｺﾞｼｯｸM-PRO" panose="020F0600000000000000" pitchFamily="50" charset="-128"/>
              </a:rPr>
              <a:t>（意見・要望などの受付・記録）</a:t>
            </a:r>
            <a:endParaRPr lang="en-US" altLang="ja-JP" sz="1600" dirty="0">
              <a:latin typeface="HG丸ｺﾞｼｯｸM-PRO" panose="020F0600000000000000" pitchFamily="50" charset="-128"/>
              <a:ea typeface="HG丸ｺﾞｼｯｸM-PRO" panose="020F0600000000000000" pitchFamily="50" charset="-128"/>
            </a:endParaRPr>
          </a:p>
          <a:p>
            <a:pPr marL="285750" indent="-285750" fontAlgn="auto">
              <a:spcBef>
                <a:spcPts val="0"/>
              </a:spcBef>
              <a:spcAft>
                <a:spcPts val="0"/>
              </a:spcAft>
              <a:buFont typeface="Wingdings" pitchFamily="2" charset="2"/>
              <a:buChar char="u"/>
              <a:defRPr/>
            </a:pPr>
            <a:r>
              <a:rPr lang="ja-JP" altLang="en-US" sz="1600" b="1" dirty="0">
                <a:latin typeface="HG丸ｺﾞｼｯｸM-PRO" panose="020F0600000000000000" pitchFamily="50" charset="-128"/>
                <a:ea typeface="HG丸ｺﾞｼｯｸM-PRO" panose="020F0600000000000000" pitchFamily="50" charset="-128"/>
              </a:rPr>
              <a:t>意見・要望受付担当者：主任保育士　</a:t>
            </a:r>
            <a:endParaRPr lang="en-US" altLang="ja-JP" sz="1600" b="1"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600" b="1"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　　（話し合いにより意見・要望等を解決）</a:t>
            </a:r>
            <a:endParaRPr lang="en-US" altLang="ja-JP" sz="1600" dirty="0">
              <a:latin typeface="HG丸ｺﾞｼｯｸM-PRO" panose="020F0600000000000000" pitchFamily="50" charset="-128"/>
              <a:ea typeface="HG丸ｺﾞｼｯｸM-PRO" panose="020F0600000000000000" pitchFamily="50" charset="-128"/>
            </a:endParaRPr>
          </a:p>
          <a:p>
            <a:pPr marL="285750" indent="-285750" fontAlgn="auto">
              <a:spcBef>
                <a:spcPts val="0"/>
              </a:spcBef>
              <a:spcAft>
                <a:spcPts val="0"/>
              </a:spcAft>
              <a:buFont typeface="Wingdings" pitchFamily="2" charset="2"/>
              <a:buChar char="u"/>
              <a:defRPr/>
            </a:pPr>
            <a:r>
              <a:rPr lang="ja-JP" altLang="en-US" sz="1600" b="1" dirty="0">
                <a:latin typeface="HG丸ｺﾞｼｯｸM-PRO" panose="020F0600000000000000" pitchFamily="50" charset="-128"/>
                <a:ea typeface="HG丸ｺﾞｼｯｸM-PRO" panose="020F0600000000000000" pitchFamily="50" charset="-128"/>
              </a:rPr>
              <a:t>意見・要望の相談解決責任者：園長</a:t>
            </a:r>
            <a:endParaRPr lang="en-US" altLang="ja-JP" sz="1600" b="1"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600" b="1" dirty="0">
                <a:latin typeface="HG丸ｺﾞｼｯｸM-PRO" panose="020F0600000000000000" pitchFamily="50" charset="-128"/>
                <a:ea typeface="HG丸ｺﾞｼｯｸM-PRO" panose="020F0600000000000000" pitchFamily="50" charset="-128"/>
              </a:rPr>
              <a:t>　</a:t>
            </a:r>
            <a:br>
              <a:rPr lang="en-US" altLang="ja-JP" sz="1600" b="1" dirty="0">
                <a:latin typeface="HG丸ｺﾞｼｯｸM-PRO" panose="020F0600000000000000" pitchFamily="50" charset="-128"/>
                <a:ea typeface="HG丸ｺﾞｼｯｸM-PRO" panose="020F0600000000000000" pitchFamily="50" charset="-128"/>
              </a:rPr>
            </a:br>
            <a:r>
              <a:rPr lang="ja-JP" altLang="en-US" sz="1600" b="1"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（必要に応じて話し合いに立ち会い、助言）</a:t>
            </a:r>
            <a:endParaRPr lang="en-US" altLang="ja-JP" sz="1600" dirty="0">
              <a:latin typeface="HG丸ｺﾞｼｯｸM-PRO" panose="020F0600000000000000" pitchFamily="50" charset="-128"/>
              <a:ea typeface="HG丸ｺﾞｼｯｸM-PRO" panose="020F0600000000000000" pitchFamily="50" charset="-128"/>
            </a:endParaRPr>
          </a:p>
          <a:p>
            <a:pPr marL="285750" indent="-285750" fontAlgn="auto">
              <a:spcBef>
                <a:spcPts val="0"/>
              </a:spcBef>
              <a:spcAft>
                <a:spcPts val="0"/>
              </a:spcAft>
              <a:buFont typeface="Wingdings" pitchFamily="2" charset="2"/>
              <a:buChar char="u"/>
              <a:defRPr/>
            </a:pPr>
            <a:r>
              <a:rPr lang="ja-JP" altLang="en-US" sz="1600" b="1" dirty="0">
                <a:latin typeface="HG丸ｺﾞｼｯｸM-PRO" panose="020F0600000000000000" pitchFamily="50" charset="-128"/>
                <a:ea typeface="HG丸ｺﾞｼｯｸM-PRO" panose="020F0600000000000000" pitchFamily="50" charset="-128"/>
              </a:rPr>
              <a:t>第三者委員：田下　静子</a:t>
            </a:r>
            <a:r>
              <a:rPr lang="ja-JP" altLang="en-US" sz="1400" dirty="0">
                <a:latin typeface="HG丸ｺﾞｼｯｸM-PRO" panose="020F0600000000000000" pitchFamily="50" charset="-128"/>
                <a:ea typeface="HG丸ｺﾞｼｯｸM-PRO" panose="020F0600000000000000" pitchFamily="50" charset="-128"/>
              </a:rPr>
              <a:t>（民生児童委員）</a:t>
            </a:r>
            <a:endParaRPr lang="en-US" altLang="ja-JP" sz="14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ＴＥＬ　０３－３６３３－８２２３</a:t>
            </a:r>
            <a:endParaRPr lang="en-US" altLang="ja-JP" sz="1600" dirty="0">
              <a:latin typeface="HG丸ｺﾞｼｯｸM-PRO" panose="020F0600000000000000" pitchFamily="50" charset="-128"/>
              <a:ea typeface="HG丸ｺﾞｼｯｸM-PRO" panose="020F0600000000000000" pitchFamily="50" charset="-128"/>
            </a:endParaRPr>
          </a:p>
          <a:p>
            <a:pPr marL="285750" indent="-285750" fontAlgn="auto">
              <a:spcBef>
                <a:spcPts val="0"/>
              </a:spcBef>
              <a:spcAft>
                <a:spcPts val="0"/>
              </a:spcAft>
              <a:buFont typeface="Wingdings" pitchFamily="2" charset="2"/>
              <a:buChar char="u"/>
              <a:defRPr/>
            </a:pPr>
            <a:r>
              <a:rPr lang="ja-JP" altLang="en-US" sz="1600" b="1" dirty="0">
                <a:latin typeface="HG丸ｺﾞｼｯｸM-PRO" panose="020F0600000000000000" pitchFamily="50" charset="-128"/>
                <a:ea typeface="HG丸ｺﾞｼｯｸM-PRO" panose="020F0600000000000000" pitchFamily="50" charset="-128"/>
              </a:rPr>
              <a:t>第三者委員：川端　由紀子</a:t>
            </a:r>
            <a:r>
              <a:rPr lang="ja-JP" altLang="en-US" sz="1400" dirty="0">
                <a:latin typeface="HG丸ｺﾞｼｯｸM-PRO" panose="020F0600000000000000" pitchFamily="50" charset="-128"/>
                <a:ea typeface="HG丸ｺﾞｼｯｸM-PRO" panose="020F0600000000000000" pitchFamily="50" charset="-128"/>
              </a:rPr>
              <a:t>（民生児童委員</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　　ＴＥＬ　０３－３６４１－４３１５</a:t>
            </a:r>
          </a:p>
        </p:txBody>
      </p:sp>
      <p:sp>
        <p:nvSpPr>
          <p:cNvPr id="4" name="二等辺三角形 3"/>
          <p:cNvSpPr/>
          <p:nvPr/>
        </p:nvSpPr>
        <p:spPr>
          <a:xfrm rot="5400000">
            <a:off x="2988469" y="2709069"/>
            <a:ext cx="1008062" cy="431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16719"/>
            <a:ext cx="1080120" cy="1012278"/>
          </a:xfrm>
          <a:prstGeom prst="roundRect">
            <a:avLst/>
          </a:prstGeom>
        </p:spPr>
      </p:pic>
      <p:sp>
        <p:nvSpPr>
          <p:cNvPr id="14" name="テキスト ボックス 13"/>
          <p:cNvSpPr txBox="1"/>
          <p:nvPr/>
        </p:nvSpPr>
        <p:spPr>
          <a:xfrm>
            <a:off x="1047800" y="4641581"/>
            <a:ext cx="7485013" cy="1200329"/>
          </a:xfrm>
          <a:prstGeom prst="rect">
            <a:avLst/>
          </a:prstGeom>
          <a:solidFill>
            <a:schemeClr val="accent6">
              <a:lumMod val="40000"/>
              <a:lumOff val="60000"/>
            </a:schemeClr>
          </a:solid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相談解決の結果（改善事項）は、口頭もしくは文章で責任者より</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ご報告申し上げます。</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上記のしくみで解決できないご意見・ご要望は、東京都社会福祉協</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議会に設置された運営適正化委員会に申し立てることもできます。</a:t>
            </a:r>
          </a:p>
        </p:txBody>
      </p:sp>
      <p:sp>
        <p:nvSpPr>
          <p:cNvPr id="5" name="正方形/長方形 4">
            <a:extLst>
              <a:ext uri="{FF2B5EF4-FFF2-40B4-BE49-F238E27FC236}">
                <a16:creationId xmlns:a16="http://schemas.microsoft.com/office/drawing/2014/main" id="{65E8ED41-C3C6-36E2-08D8-95881C6CDFEC}"/>
              </a:ext>
            </a:extLst>
          </p:cNvPr>
          <p:cNvSpPr/>
          <p:nvPr/>
        </p:nvSpPr>
        <p:spPr>
          <a:xfrm>
            <a:off x="611188" y="5949280"/>
            <a:ext cx="8065268" cy="592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意見箱は園児下駄箱の上に設置しています。</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４</a:t>
            </a:r>
            <a:r>
              <a:rPr lang="en-US" altLang="ja-JP" sz="3200" kern="100" dirty="0">
                <a:latin typeface="HG丸ｺﾞｼｯｸM-PRO" panose="020F0600000000000000" pitchFamily="50" charset="-128"/>
                <a:ea typeface="HG丸ｺﾞｼｯｸM-PRO" panose="020F0600000000000000" pitchFamily="50" charset="-128"/>
              </a:rPr>
              <a:t>.</a:t>
            </a:r>
            <a:r>
              <a:rPr lang="ja-JP" altLang="en-US" sz="3200" kern="100" dirty="0">
                <a:latin typeface="HG丸ｺﾞｼｯｸM-PRO" panose="020F0600000000000000" pitchFamily="50" charset="-128"/>
                <a:ea typeface="HG丸ｺﾞｼｯｸM-PRO" panose="020F0600000000000000" pitchFamily="50" charset="-128"/>
              </a:rPr>
              <a:t>　保育方針</a:t>
            </a:r>
          </a:p>
        </p:txBody>
      </p:sp>
      <p:grpSp>
        <p:nvGrpSpPr>
          <p:cNvPr id="19458" name="グループ化 15"/>
          <p:cNvGrpSpPr>
            <a:grpSpLocks/>
          </p:cNvGrpSpPr>
          <p:nvPr/>
        </p:nvGrpSpPr>
        <p:grpSpPr bwMode="auto">
          <a:xfrm>
            <a:off x="827088" y="1773239"/>
            <a:ext cx="7488237" cy="791666"/>
            <a:chOff x="505989" y="1844824"/>
            <a:chExt cx="8285881" cy="791705"/>
          </a:xfrm>
        </p:grpSpPr>
        <p:sp>
          <p:nvSpPr>
            <p:cNvPr id="8" name="角丸四角形 7"/>
            <p:cNvSpPr/>
            <p:nvPr/>
          </p:nvSpPr>
          <p:spPr>
            <a:xfrm>
              <a:off x="869605" y="1844824"/>
              <a:ext cx="7922265" cy="791705"/>
            </a:xfrm>
            <a:prstGeom prst="roundRect">
              <a:avLst>
                <a:gd name="adj" fmla="val 14460"/>
              </a:avLst>
            </a:prstGeom>
            <a:ln w="57150"/>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子どもの健康と安全を基本にして、保護者の状況を踏まえ、安定した関係に配慮し、養育力の向上に資するよう適切に支援します。</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7" name="片側の 2 つの角を丸めた四角形 6"/>
            <p:cNvSpPr/>
            <p:nvPr/>
          </p:nvSpPr>
          <p:spPr>
            <a:xfrm rot="16200000">
              <a:off x="363087" y="1987726"/>
              <a:ext cx="791705" cy="505901"/>
            </a:xfrm>
            <a:prstGeom prst="round2SameRect">
              <a:avLst>
                <a:gd name="adj1" fmla="val 31744"/>
                <a:gd name="adj2" fmla="val 0"/>
              </a:avLst>
            </a:prstGeom>
            <a:solidFill>
              <a:schemeClr val="accent4"/>
            </a:solidFill>
            <a:ln w="57150"/>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400" b="1" dirty="0">
                  <a:solidFill>
                    <a:schemeClr val="bg1"/>
                  </a:solidFill>
                </a:rPr>
                <a:t> １</a:t>
              </a:r>
              <a:endParaRPr kumimoji="0" lang="en-US" altLang="ja-JP" sz="2400" b="1" dirty="0">
                <a:solidFill>
                  <a:schemeClr val="bg1"/>
                </a:solidFill>
              </a:endParaRPr>
            </a:p>
          </p:txBody>
        </p:sp>
      </p:grpSp>
      <p:grpSp>
        <p:nvGrpSpPr>
          <p:cNvPr id="19459" name="グループ化 16"/>
          <p:cNvGrpSpPr>
            <a:grpSpLocks/>
          </p:cNvGrpSpPr>
          <p:nvPr/>
        </p:nvGrpSpPr>
        <p:grpSpPr bwMode="auto">
          <a:xfrm>
            <a:off x="826294" y="2803348"/>
            <a:ext cx="7488238" cy="710334"/>
            <a:chOff x="505989" y="3072461"/>
            <a:chExt cx="8285881" cy="1008112"/>
          </a:xfrm>
        </p:grpSpPr>
        <p:sp>
          <p:nvSpPr>
            <p:cNvPr id="11" name="角丸四角形 10"/>
            <p:cNvSpPr/>
            <p:nvPr/>
          </p:nvSpPr>
          <p:spPr>
            <a:xfrm>
              <a:off x="869606" y="3072461"/>
              <a:ext cx="7922264" cy="1008112"/>
            </a:xfrm>
            <a:prstGeom prst="roundRect">
              <a:avLst>
                <a:gd name="adj" fmla="val 14460"/>
              </a:avLst>
            </a:prstGeom>
            <a:ln w="57150"/>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情緒の安定した生活ができる環境を用意し、自主協調といった社会生活の基礎を養います。</a:t>
              </a:r>
            </a:p>
          </p:txBody>
        </p:sp>
        <p:sp>
          <p:nvSpPr>
            <p:cNvPr id="12" name="片側の 2 つの角を丸めた四角形 11"/>
            <p:cNvSpPr/>
            <p:nvPr/>
          </p:nvSpPr>
          <p:spPr>
            <a:xfrm rot="16200000">
              <a:off x="254883" y="3323567"/>
              <a:ext cx="1008112" cy="505901"/>
            </a:xfrm>
            <a:prstGeom prst="round2SameRect">
              <a:avLst>
                <a:gd name="adj1" fmla="val 31744"/>
                <a:gd name="adj2" fmla="val 0"/>
              </a:avLst>
            </a:prstGeom>
            <a:solidFill>
              <a:schemeClr val="accent4"/>
            </a:solidFill>
            <a:ln w="57150"/>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400" b="1" dirty="0">
                  <a:solidFill>
                    <a:schemeClr val="bg1"/>
                  </a:solidFill>
                </a:rPr>
                <a:t> ２</a:t>
              </a:r>
              <a:endParaRPr kumimoji="0" lang="en-US" altLang="ja-JP" sz="2400" b="1" dirty="0">
                <a:solidFill>
                  <a:schemeClr val="bg1"/>
                </a:solidFill>
              </a:endParaRPr>
            </a:p>
          </p:txBody>
        </p:sp>
      </p:grpSp>
      <p:grpSp>
        <p:nvGrpSpPr>
          <p:cNvPr id="19460" name="グループ化 17"/>
          <p:cNvGrpSpPr>
            <a:grpSpLocks/>
          </p:cNvGrpSpPr>
          <p:nvPr/>
        </p:nvGrpSpPr>
        <p:grpSpPr bwMode="auto">
          <a:xfrm>
            <a:off x="826293" y="3752124"/>
            <a:ext cx="7488239" cy="734488"/>
            <a:chOff x="505988" y="4300098"/>
            <a:chExt cx="8285882" cy="1008113"/>
          </a:xfrm>
        </p:grpSpPr>
        <p:sp>
          <p:nvSpPr>
            <p:cNvPr id="14" name="角丸四角形 13"/>
            <p:cNvSpPr/>
            <p:nvPr/>
          </p:nvSpPr>
          <p:spPr>
            <a:xfrm>
              <a:off x="869606" y="4300098"/>
              <a:ext cx="7922264" cy="1008113"/>
            </a:xfrm>
            <a:prstGeom prst="roundRect">
              <a:avLst>
                <a:gd name="adj" fmla="val 14460"/>
              </a:avLst>
            </a:prstGeom>
            <a:ln w="57150"/>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基本的な生活態度と習慣を身に付けて心身の健康を培います。</a:t>
              </a:r>
            </a:p>
          </p:txBody>
        </p:sp>
        <p:sp>
          <p:nvSpPr>
            <p:cNvPr id="15" name="片側の 2 つの角を丸めた四角形 14"/>
            <p:cNvSpPr/>
            <p:nvPr/>
          </p:nvSpPr>
          <p:spPr>
            <a:xfrm rot="16200000">
              <a:off x="254883" y="4551204"/>
              <a:ext cx="1008112" cy="505901"/>
            </a:xfrm>
            <a:prstGeom prst="round2SameRect">
              <a:avLst>
                <a:gd name="adj1" fmla="val 31744"/>
                <a:gd name="adj2" fmla="val 0"/>
              </a:avLst>
            </a:prstGeom>
            <a:solidFill>
              <a:schemeClr val="accent4"/>
            </a:solidFill>
            <a:ln w="57150"/>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400" b="1" dirty="0">
                  <a:solidFill>
                    <a:schemeClr val="bg1"/>
                  </a:solidFill>
                </a:rPr>
                <a:t> ３</a:t>
              </a:r>
              <a:endParaRPr kumimoji="0" lang="en-US" altLang="ja-JP" sz="2400" b="1" dirty="0">
                <a:solidFill>
                  <a:schemeClr val="bg1"/>
                </a:solidFill>
              </a:endParaRPr>
            </a:p>
          </p:txBody>
        </p:sp>
      </p:gr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265" y="318423"/>
            <a:ext cx="1080120" cy="1012278"/>
          </a:xfrm>
          <a:prstGeom prst="roundRect">
            <a:avLst/>
          </a:prstGeom>
        </p:spPr>
      </p:pic>
      <p:grpSp>
        <p:nvGrpSpPr>
          <p:cNvPr id="17" name="グループ化 17"/>
          <p:cNvGrpSpPr>
            <a:grpSpLocks/>
          </p:cNvGrpSpPr>
          <p:nvPr/>
        </p:nvGrpSpPr>
        <p:grpSpPr bwMode="auto">
          <a:xfrm>
            <a:off x="856560" y="4736026"/>
            <a:ext cx="7488238" cy="790724"/>
            <a:chOff x="505989" y="4300098"/>
            <a:chExt cx="8285881" cy="1008112"/>
          </a:xfrm>
        </p:grpSpPr>
        <p:sp>
          <p:nvSpPr>
            <p:cNvPr id="18" name="角丸四角形 17"/>
            <p:cNvSpPr/>
            <p:nvPr/>
          </p:nvSpPr>
          <p:spPr>
            <a:xfrm>
              <a:off x="869606" y="4300098"/>
              <a:ext cx="7922264" cy="1008112"/>
            </a:xfrm>
            <a:prstGeom prst="roundRect">
              <a:avLst>
                <a:gd name="adj" fmla="val 14460"/>
              </a:avLst>
            </a:prstGeom>
            <a:ln w="57150"/>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音楽・絵画・造形活動を通じて感性豊かな自己表現と創造性を育て、子どもの可能性を広げます。</a:t>
              </a:r>
            </a:p>
          </p:txBody>
        </p:sp>
        <p:sp>
          <p:nvSpPr>
            <p:cNvPr id="19" name="片側の 2 つの角を丸めた四角形 18"/>
            <p:cNvSpPr/>
            <p:nvPr/>
          </p:nvSpPr>
          <p:spPr>
            <a:xfrm rot="16200000">
              <a:off x="254883" y="4551204"/>
              <a:ext cx="1008112" cy="505901"/>
            </a:xfrm>
            <a:prstGeom prst="round2SameRect">
              <a:avLst>
                <a:gd name="adj1" fmla="val 31744"/>
                <a:gd name="adj2" fmla="val 0"/>
              </a:avLst>
            </a:prstGeom>
            <a:solidFill>
              <a:schemeClr val="accent4"/>
            </a:solidFill>
            <a:ln w="57150"/>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400" b="1" dirty="0">
                  <a:solidFill>
                    <a:schemeClr val="bg1"/>
                  </a:solidFill>
                </a:rPr>
                <a:t> ４</a:t>
              </a:r>
              <a:endParaRPr kumimoji="0" lang="en-US" altLang="ja-JP" sz="2400" b="1" dirty="0">
                <a:solidFill>
                  <a:schemeClr val="bg1"/>
                </a:solidFill>
              </a:endParaRPr>
            </a:p>
          </p:txBody>
        </p:sp>
      </p:grpSp>
      <p:grpSp>
        <p:nvGrpSpPr>
          <p:cNvPr id="20" name="グループ化 17"/>
          <p:cNvGrpSpPr>
            <a:grpSpLocks/>
          </p:cNvGrpSpPr>
          <p:nvPr/>
        </p:nvGrpSpPr>
        <p:grpSpPr bwMode="auto">
          <a:xfrm>
            <a:off x="856560" y="5776164"/>
            <a:ext cx="7488238" cy="840541"/>
            <a:chOff x="505989" y="4300098"/>
            <a:chExt cx="8285881" cy="1008112"/>
          </a:xfrm>
        </p:grpSpPr>
        <p:sp>
          <p:nvSpPr>
            <p:cNvPr id="21" name="角丸四角形 20"/>
            <p:cNvSpPr/>
            <p:nvPr/>
          </p:nvSpPr>
          <p:spPr>
            <a:xfrm>
              <a:off x="869606" y="4300098"/>
              <a:ext cx="7922264" cy="1008112"/>
            </a:xfrm>
            <a:prstGeom prst="roundRect">
              <a:avLst>
                <a:gd name="adj" fmla="val 14460"/>
              </a:avLst>
            </a:prstGeom>
            <a:ln w="57150"/>
          </p:spPr>
          <p:style>
            <a:lnRef idx="2">
              <a:schemeClr val="accent4"/>
            </a:lnRef>
            <a:fillRef idx="1">
              <a:schemeClr val="lt1"/>
            </a:fillRef>
            <a:effectRef idx="0">
              <a:schemeClr val="accent4"/>
            </a:effectRef>
            <a:fontRef idx="minor">
              <a:schemeClr val="dk1"/>
            </a:fontRef>
          </p:style>
          <p:txBody>
            <a:bodyPr anchor="ctr"/>
            <a:lstStyle/>
            <a:p>
              <a:pPr marL="173038" algn="just" fontAlgn="auto">
                <a:spcBef>
                  <a:spcPts val="0"/>
                </a:spcBef>
                <a:spcAft>
                  <a:spcPts val="0"/>
                </a:spcAft>
                <a:defRPr/>
              </a:pPr>
              <a:r>
                <a:rPr lang="ja-JP" altLang="en-US" sz="1600" dirty="0">
                  <a:latin typeface="HG丸ｺﾞｼｯｸM-PRO" panose="020F0600000000000000" pitchFamily="50" charset="-128"/>
                  <a:ea typeface="HG丸ｺﾞｼｯｸM-PRO" panose="020F0600000000000000" pitchFamily="50" charset="-128"/>
                </a:rPr>
                <a:t>保育に関する要望や意見、相談に際しては、わかりやすい用語で説明をし、公的施設としての社会的責任を果たします。</a:t>
              </a:r>
            </a:p>
          </p:txBody>
        </p:sp>
        <p:sp>
          <p:nvSpPr>
            <p:cNvPr id="22" name="片側の 2 つの角を丸めた四角形 21"/>
            <p:cNvSpPr/>
            <p:nvPr/>
          </p:nvSpPr>
          <p:spPr>
            <a:xfrm rot="16200000">
              <a:off x="254883" y="4551204"/>
              <a:ext cx="1008112" cy="505901"/>
            </a:xfrm>
            <a:prstGeom prst="round2SameRect">
              <a:avLst>
                <a:gd name="adj1" fmla="val 31744"/>
                <a:gd name="adj2" fmla="val 0"/>
              </a:avLst>
            </a:prstGeom>
            <a:solidFill>
              <a:schemeClr val="accent4"/>
            </a:solidFill>
            <a:ln w="57150"/>
          </p:spPr>
          <p:style>
            <a:lnRef idx="2">
              <a:schemeClr val="accent4"/>
            </a:lnRef>
            <a:fillRef idx="1">
              <a:schemeClr val="lt1"/>
            </a:fillRef>
            <a:effectRef idx="0">
              <a:schemeClr val="accent4"/>
            </a:effectRef>
            <a:fontRef idx="minor">
              <a:schemeClr val="dk1"/>
            </a:fontRef>
          </p:style>
          <p:txBody>
            <a:bodyPr vert="eaVert" anchor="ctr"/>
            <a:lstStyle/>
            <a:p>
              <a:pPr algn="just" fontAlgn="auto">
                <a:spcBef>
                  <a:spcPts val="0"/>
                </a:spcBef>
                <a:spcAft>
                  <a:spcPts val="0"/>
                </a:spcAft>
                <a:defRPr/>
              </a:pPr>
              <a:r>
                <a:rPr lang="ja-JP" altLang="en-US" sz="2400" b="1" dirty="0">
                  <a:solidFill>
                    <a:schemeClr val="bg1"/>
                  </a:solidFill>
                </a:rPr>
                <a:t> ５</a:t>
              </a:r>
              <a:endParaRPr kumimoji="0" lang="en-US" altLang="ja-JP" sz="2400" b="1" dirty="0">
                <a:solidFill>
                  <a:schemeClr val="bg1"/>
                </a:solidFill>
              </a:endParaRPr>
            </a:p>
          </p:txBody>
        </p:sp>
      </p:gr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５</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保育の目標</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60648"/>
            <a:ext cx="1080120" cy="1080120"/>
          </a:xfrm>
          <a:prstGeom prst="roundRect">
            <a:avLst/>
          </a:prstGeom>
        </p:spPr>
      </p:pic>
      <p:sp>
        <p:nvSpPr>
          <p:cNvPr id="12" name="テキスト ボックス 11"/>
          <p:cNvSpPr txBox="1"/>
          <p:nvPr/>
        </p:nvSpPr>
        <p:spPr>
          <a:xfrm>
            <a:off x="684213" y="1772816"/>
            <a:ext cx="7776864" cy="4524315"/>
          </a:xfrm>
          <a:prstGeom prst="rect">
            <a:avLst/>
          </a:prstGeom>
          <a:noFill/>
          <a:ln>
            <a:solidFill>
              <a:schemeClr val="accent1"/>
            </a:solidFill>
          </a:ln>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子どもの現状を把握し、一人ひとりの可能性を見据て、</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基本的なことが身につくよう援助すること。</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１．心身ともに健康な子</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２．身の</a:t>
            </a:r>
            <a:r>
              <a:rPr lang="ja-JP" altLang="en-US" sz="2400" dirty="0">
                <a:latin typeface="HG丸ｺﾞｼｯｸM-PRO" panose="020F0600000000000000" pitchFamily="50" charset="-128"/>
                <a:ea typeface="HG丸ｺﾞｼｯｸM-PRO" panose="020F0600000000000000" pitchFamily="50" charset="-128"/>
              </a:rPr>
              <a:t>回りのことができる子</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３．仲良くできる子</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４．自分で工夫する子</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５．生きる力を持ったたくましい子</a:t>
            </a:r>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スローガン</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すすんであいさつのできる子</a:t>
            </a:r>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1980825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６</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猿江保育園のあゆみ</a:t>
            </a:r>
          </a:p>
        </p:txBody>
      </p:sp>
      <p:sp>
        <p:nvSpPr>
          <p:cNvPr id="10" name="角丸四角形 9"/>
          <p:cNvSpPr/>
          <p:nvPr/>
        </p:nvSpPr>
        <p:spPr>
          <a:xfrm>
            <a:off x="539552" y="1431629"/>
            <a:ext cx="5472608" cy="2373254"/>
          </a:xfrm>
          <a:prstGeom prst="roundRect">
            <a:avLst>
              <a:gd name="adj" fmla="val 1446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altLang="ja-JP" sz="1300" dirty="0"/>
          </a:p>
          <a:p>
            <a:pPr fontAlgn="auto">
              <a:spcBef>
                <a:spcPts val="0"/>
              </a:spcBef>
              <a:spcAft>
                <a:spcPts val="0"/>
              </a:spcAft>
              <a:defRPr/>
            </a:pPr>
            <a:r>
              <a:rPr lang="ja-JP" altLang="en-US" sz="1300" dirty="0"/>
              <a:t>２００２年　４月　　１日　（平成１４年）　公設民営　江東区猿江保育園開設</a:t>
            </a:r>
            <a:endParaRPr lang="en-US" altLang="ja-JP" sz="1300" dirty="0"/>
          </a:p>
          <a:p>
            <a:pPr fontAlgn="auto">
              <a:spcBef>
                <a:spcPts val="0"/>
              </a:spcBef>
              <a:spcAft>
                <a:spcPts val="0"/>
              </a:spcAft>
              <a:defRPr/>
            </a:pPr>
            <a:r>
              <a:rPr lang="ja-JP" altLang="en-US" sz="1300" dirty="0"/>
              <a:t>　　　　　　　　　　　　　　　　　　　　　　　　園長　　諸橋章子就任</a:t>
            </a:r>
            <a:endParaRPr lang="en-US" altLang="ja-JP" sz="1300" dirty="0"/>
          </a:p>
          <a:p>
            <a:pPr fontAlgn="auto">
              <a:spcBef>
                <a:spcPts val="0"/>
              </a:spcBef>
              <a:spcAft>
                <a:spcPts val="0"/>
              </a:spcAft>
              <a:defRPr/>
            </a:pPr>
            <a:r>
              <a:rPr lang="ja-JP" altLang="en-US" sz="1300" dirty="0"/>
              <a:t>２００４年　４月　　１日　（平成１６年） 　園長　　平林美和子就任</a:t>
            </a:r>
            <a:endParaRPr lang="en-US" altLang="ja-JP" sz="1300" dirty="0"/>
          </a:p>
          <a:p>
            <a:pPr fontAlgn="auto">
              <a:spcBef>
                <a:spcPts val="0"/>
              </a:spcBef>
              <a:spcAft>
                <a:spcPts val="0"/>
              </a:spcAft>
              <a:defRPr/>
            </a:pPr>
            <a:r>
              <a:rPr lang="ja-JP" altLang="en-US" sz="1300" dirty="0"/>
              <a:t>２００８年　７月　　１日　（平成２０年）　屋外遊戯場設定</a:t>
            </a:r>
            <a:endParaRPr lang="en-US" altLang="ja-JP" sz="1300" dirty="0"/>
          </a:p>
          <a:p>
            <a:pPr fontAlgn="auto">
              <a:spcBef>
                <a:spcPts val="0"/>
              </a:spcBef>
              <a:spcAft>
                <a:spcPts val="0"/>
              </a:spcAft>
              <a:defRPr/>
            </a:pPr>
            <a:r>
              <a:rPr lang="ja-JP" altLang="en-US" sz="1300" dirty="0"/>
              <a:t>２０１１年　４月　　１日　（平成２３年）　園長　　藤田美穂子就任</a:t>
            </a:r>
            <a:endParaRPr lang="en-US" altLang="ja-JP" sz="1300" dirty="0"/>
          </a:p>
          <a:p>
            <a:pPr fontAlgn="auto">
              <a:spcBef>
                <a:spcPts val="0"/>
              </a:spcBef>
              <a:spcAft>
                <a:spcPts val="0"/>
              </a:spcAft>
              <a:defRPr/>
            </a:pPr>
            <a:r>
              <a:rPr lang="ja-JP" altLang="en-US" sz="1300" dirty="0"/>
              <a:t>２０２０年　４月　　１日　（令和　２年）　園長　　豊田由紀子就任</a:t>
            </a:r>
            <a:endParaRPr lang="en-US" altLang="ja-JP" sz="1300" dirty="0"/>
          </a:p>
          <a:p>
            <a:pPr fontAlgn="auto">
              <a:spcBef>
                <a:spcPts val="0"/>
              </a:spcBef>
              <a:spcAft>
                <a:spcPts val="0"/>
              </a:spcAft>
              <a:defRPr/>
            </a:pPr>
            <a:r>
              <a:rPr lang="ja-JP" altLang="en-US" sz="1300" dirty="0"/>
              <a:t>２０２２年　３月　３１日　（令和　４年）　猿江保育園増築棟完成定員変更</a:t>
            </a:r>
            <a:endParaRPr lang="en-US" altLang="ja-JP" sz="1300" dirty="0"/>
          </a:p>
          <a:p>
            <a:pPr fontAlgn="auto">
              <a:spcBef>
                <a:spcPts val="0"/>
              </a:spcBef>
              <a:spcAft>
                <a:spcPts val="0"/>
              </a:spcAft>
              <a:defRPr/>
            </a:pPr>
            <a:endParaRPr lang="ja-JP" altLang="en-US" sz="13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60648"/>
            <a:ext cx="1080120" cy="1080120"/>
          </a:xfrm>
          <a:prstGeom prst="roundRect">
            <a:avLst/>
          </a:prstGeom>
        </p:spPr>
      </p:pic>
      <p:sp>
        <p:nvSpPr>
          <p:cNvPr id="6" name="角丸四角形 5"/>
          <p:cNvSpPr/>
          <p:nvPr/>
        </p:nvSpPr>
        <p:spPr>
          <a:xfrm>
            <a:off x="2419253" y="4149080"/>
            <a:ext cx="6037360" cy="2573088"/>
          </a:xfrm>
          <a:prstGeom prst="roundRect">
            <a:avLst>
              <a:gd name="adj" fmla="val 1446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altLang="ja-JP" sz="1300" dirty="0"/>
          </a:p>
          <a:p>
            <a:pPr fontAlgn="auto">
              <a:spcBef>
                <a:spcPts val="0"/>
              </a:spcBef>
              <a:spcAft>
                <a:spcPts val="0"/>
              </a:spcAft>
              <a:defRPr/>
            </a:pPr>
            <a:endParaRPr lang="en-US" altLang="ja-JP" sz="1300" dirty="0"/>
          </a:p>
          <a:p>
            <a:pPr fontAlgn="auto">
              <a:spcBef>
                <a:spcPts val="0"/>
              </a:spcBef>
              <a:spcAft>
                <a:spcPts val="0"/>
              </a:spcAft>
              <a:defRPr/>
            </a:pPr>
            <a:r>
              <a:rPr lang="ja-JP" altLang="en-US" sz="1300" dirty="0"/>
              <a:t>１９７１年　３月　　９日　　社会福祉法人もろほし会認可　理事長　諸橋たけ就任</a:t>
            </a:r>
            <a:endParaRPr lang="en-US" altLang="ja-JP" sz="1300" dirty="0"/>
          </a:p>
          <a:p>
            <a:pPr fontAlgn="auto">
              <a:spcBef>
                <a:spcPts val="0"/>
              </a:spcBef>
              <a:spcAft>
                <a:spcPts val="0"/>
              </a:spcAft>
              <a:defRPr/>
            </a:pPr>
            <a:endParaRPr lang="en-US" altLang="ja-JP" sz="1300" dirty="0"/>
          </a:p>
          <a:p>
            <a:pPr fontAlgn="auto">
              <a:spcBef>
                <a:spcPts val="0"/>
              </a:spcBef>
              <a:spcAft>
                <a:spcPts val="0"/>
              </a:spcAft>
              <a:defRPr/>
            </a:pPr>
            <a:r>
              <a:rPr lang="ja-JP" altLang="en-US" sz="1300" dirty="0"/>
              <a:t>１９７１年　４月　　１日　　めばえ保育園認可</a:t>
            </a:r>
            <a:endParaRPr lang="en-US" altLang="ja-JP" sz="1300" dirty="0"/>
          </a:p>
          <a:p>
            <a:pPr fontAlgn="auto">
              <a:spcBef>
                <a:spcPts val="0"/>
              </a:spcBef>
              <a:spcAft>
                <a:spcPts val="0"/>
              </a:spcAft>
              <a:defRPr/>
            </a:pPr>
            <a:endParaRPr lang="en-US" altLang="ja-JP" sz="1300" dirty="0"/>
          </a:p>
          <a:p>
            <a:pPr fontAlgn="auto">
              <a:spcBef>
                <a:spcPts val="0"/>
              </a:spcBef>
              <a:spcAft>
                <a:spcPts val="0"/>
              </a:spcAft>
              <a:defRPr/>
            </a:pPr>
            <a:r>
              <a:rPr lang="ja-JP" altLang="en-US" sz="1300" dirty="0"/>
              <a:t>２０００年　２月　２２日　　理事長　　赤塚智香就任</a:t>
            </a:r>
            <a:endParaRPr lang="en-US" altLang="ja-JP" sz="1300" dirty="0"/>
          </a:p>
          <a:p>
            <a:pPr fontAlgn="auto">
              <a:spcBef>
                <a:spcPts val="0"/>
              </a:spcBef>
              <a:spcAft>
                <a:spcPts val="0"/>
              </a:spcAft>
              <a:defRPr/>
            </a:pPr>
            <a:endParaRPr lang="en-US" altLang="ja-JP" sz="1300" dirty="0"/>
          </a:p>
          <a:p>
            <a:pPr fontAlgn="auto">
              <a:spcBef>
                <a:spcPts val="0"/>
              </a:spcBef>
              <a:spcAft>
                <a:spcPts val="0"/>
              </a:spcAft>
              <a:defRPr/>
            </a:pPr>
            <a:r>
              <a:rPr lang="ja-JP" altLang="en-US" sz="1300" dirty="0"/>
              <a:t>２００２年　４月　　１日　　公設民営　江東区猿江保育園の指定管理者となる</a:t>
            </a:r>
            <a:endParaRPr lang="en-US" altLang="ja-JP" sz="1300" dirty="0"/>
          </a:p>
          <a:p>
            <a:pPr fontAlgn="auto">
              <a:spcBef>
                <a:spcPts val="0"/>
              </a:spcBef>
              <a:spcAft>
                <a:spcPts val="0"/>
              </a:spcAft>
              <a:defRPr/>
            </a:pPr>
            <a:r>
              <a:rPr lang="ja-JP" altLang="en-US" sz="1300" dirty="0"/>
              <a:t>２００７年　４月　　１日　　公設民営　江東区毛利保育園の指定管理者となる</a:t>
            </a:r>
            <a:r>
              <a:rPr lang="ja-JP" altLang="en-US" sz="1200" dirty="0"/>
              <a:t>　</a:t>
            </a:r>
            <a:r>
              <a:rPr lang="ja-JP" altLang="en-US" sz="1400" dirty="0"/>
              <a:t>　　　　　　　　　　</a:t>
            </a:r>
            <a:endParaRPr lang="en-US" altLang="ja-JP" sz="1400" dirty="0"/>
          </a:p>
          <a:p>
            <a:pPr fontAlgn="auto">
              <a:spcBef>
                <a:spcPts val="0"/>
              </a:spcBef>
              <a:spcAft>
                <a:spcPts val="0"/>
              </a:spcAft>
              <a:defRPr/>
            </a:pPr>
            <a:endParaRPr lang="en-US" altLang="ja-JP" sz="1400" dirty="0"/>
          </a:p>
        </p:txBody>
      </p:sp>
      <p:sp>
        <p:nvSpPr>
          <p:cNvPr id="4" name="正方形/長方形 3"/>
          <p:cNvSpPr/>
          <p:nvPr/>
        </p:nvSpPr>
        <p:spPr>
          <a:xfrm>
            <a:off x="4139952" y="3943045"/>
            <a:ext cx="2925866" cy="412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もろほし会のあゆみ</a:t>
            </a:r>
          </a:p>
        </p:txBody>
      </p:sp>
    </p:spTree>
    <p:extLst>
      <p:ext uri="{BB962C8B-B14F-4D97-AF65-F5344CB8AC3E}">
        <p14:creationId xmlns:p14="http://schemas.microsoft.com/office/powerpoint/2010/main" val="1919582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７</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保育所の概要</a:t>
            </a:r>
          </a:p>
        </p:txBody>
      </p:sp>
      <p:graphicFrame>
        <p:nvGraphicFramePr>
          <p:cNvPr id="4" name="表 3"/>
          <p:cNvGraphicFramePr>
            <a:graphicFrameLocks noGrp="1"/>
          </p:cNvGraphicFramePr>
          <p:nvPr>
            <p:extLst>
              <p:ext uri="{D42A27DB-BD31-4B8C-83A1-F6EECF244321}">
                <p14:modId xmlns:p14="http://schemas.microsoft.com/office/powerpoint/2010/main" val="2375016237"/>
              </p:ext>
            </p:extLst>
          </p:nvPr>
        </p:nvGraphicFramePr>
        <p:xfrm>
          <a:off x="395536" y="1556792"/>
          <a:ext cx="8496944" cy="5218112"/>
        </p:xfrm>
        <a:graphic>
          <a:graphicData uri="http://schemas.openxmlformats.org/drawingml/2006/table">
            <a:tbl>
              <a:tblPr/>
              <a:tblGrid>
                <a:gridCol w="2232248">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tblGrid>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名称</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江東区猿江保育園</a:t>
                      </a:r>
                      <a:endPar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所在地</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東京都江東区猿江１－８－１０</a:t>
                      </a:r>
                      <a:endParaRPr kumimoji="0" lang="ja-JP"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val="10001"/>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電話番号</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０３</a:t>
                      </a: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３６３１－７３１５</a:t>
                      </a:r>
                      <a:endPar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法人創立年月日</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１９７１年３月　９日</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事業認可年月日</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mn-cs"/>
                        </a:rPr>
                        <a:t>１９７１年４月　１日</a:t>
                      </a:r>
                      <a:endPar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rPr>
                        <a:t>指定管理年月日</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２００２年４月　１日</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施設長氏名</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mn-cs"/>
                        </a:rPr>
                        <a:t>豊田　由紀子</a:t>
                      </a:r>
                      <a:endPar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6"/>
                  </a:ext>
                </a:extLst>
              </a:tr>
              <a:tr h="1053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入所定員（年齢別）</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０歳児</a:t>
                      </a:r>
                      <a:r>
                        <a:rPr kumimoji="0" lang="ja-JP"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６名、１歳児</a:t>
                      </a:r>
                      <a:r>
                        <a:rPr kumimoji="0" lang="ja-JP"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７名、２歳児</a:t>
                      </a:r>
                      <a:r>
                        <a:rPr kumimoji="0" lang="ja-JP"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９名、</a:t>
                      </a: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３歳児</a:t>
                      </a:r>
                      <a:r>
                        <a:rPr kumimoji="0" lang="ja-JP"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13</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名、４歳児</a:t>
                      </a: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…13</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名　５歳児</a:t>
                      </a:r>
                      <a:r>
                        <a:rPr kumimoji="0" lang="ja-JP"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13</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名　計</a:t>
                      </a: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61</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名</a:t>
                      </a: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入園受け入れ対象</a:t>
                      </a: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生後５７日～就学児前の乳幼児　</a:t>
                      </a: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rPr>
                        <a:t>　　　　　　　　　　　　　　　　　　　　　　　</a:t>
                      </a: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rPr>
                        <a:t>職員数</a:t>
                      </a:r>
                      <a:endParaRPr kumimoji="0" lang="ja-JP" altLang="en-US" sz="14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30</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名　　　</a:t>
                      </a: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保育事業の種類</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障害児保育、延長保育、緊急一時預かり保育、産休明け保育</a:t>
                      </a:r>
                      <a:endPar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9"/>
                  </a:ext>
                </a:extLst>
              </a:tr>
              <a:tr h="552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rPr>
                        <a:t>職員への研修の実施状況</a:t>
                      </a:r>
                      <a:endParaRPr kumimoji="0" lang="ja-JP" altLang="en-US" sz="1400" b="1" i="0" u="none" strike="noStrike" cap="none" normalizeH="0" baseline="0" dirty="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職種・経験に基づき、保育の資質を高めるため全ての職員に実施</a:t>
                      </a:r>
                      <a:endPar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0"/>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rPr>
                        <a:t>嘱託医</a:t>
                      </a:r>
                      <a:endParaRPr kumimoji="0" lang="ja-JP" altLang="en-US" sz="14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内科医：福井恵子（福井クリニック）　</a:t>
                      </a:r>
                      <a:endParaRPr kumimoji="0" lang="en-US" altLang="ja-JP"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歯科医：中澤章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4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（中澤歯科クリニック）</a:t>
                      </a:r>
                      <a:endPar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285548"/>
            <a:ext cx="1080120" cy="1012278"/>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90"/>
            <a:ext cx="1080120" cy="1012278"/>
          </a:xfrm>
          <a:prstGeom prst="rect">
            <a:avLst/>
          </a:prstGeom>
        </p:spPr>
      </p:pic>
      <p:sp>
        <p:nvSpPr>
          <p:cNvPr id="2" name="タイトル 1"/>
          <p:cNvSpPr>
            <a:spLocks noGrp="1"/>
          </p:cNvSpPr>
          <p:nvPr>
            <p:ph type="title"/>
          </p:nvPr>
        </p:nvSpPr>
        <p:spPr>
          <a:xfrm>
            <a:off x="684213" y="261386"/>
            <a:ext cx="7772400" cy="1143000"/>
          </a:xfrm>
        </p:spPr>
        <p:txBody>
          <a:bodyPr>
            <a:normAutofit/>
          </a:bodyPr>
          <a:lstStyle/>
          <a:p>
            <a:pPr eaLnBrk="1" fontAlgn="auto" hangingPunct="1">
              <a:spcAft>
                <a:spcPts val="0"/>
              </a:spcAft>
              <a:defRPr/>
            </a:pPr>
            <a:r>
              <a:rPr lang="ja-JP" altLang="en-US" sz="3200" kern="100" dirty="0">
                <a:latin typeface="HG丸ｺﾞｼｯｸM-PRO" panose="020F0600000000000000" pitchFamily="50" charset="-128"/>
                <a:ea typeface="HG丸ｺﾞｼｯｸM-PRO" panose="020F0600000000000000" pitchFamily="50" charset="-128"/>
              </a:rPr>
              <a:t>８</a:t>
            </a:r>
            <a:r>
              <a:rPr lang="en-US" altLang="ja-JP" sz="3200" kern="100" dirty="0">
                <a:latin typeface="HG丸ｺﾞｼｯｸM-PRO" panose="020F0600000000000000" pitchFamily="50" charset="-128"/>
                <a:ea typeface="HG丸ｺﾞｼｯｸM-PRO" panose="020F0600000000000000" pitchFamily="50" charset="-128"/>
              </a:rPr>
              <a:t>.	</a:t>
            </a:r>
            <a:r>
              <a:rPr lang="ja-JP" altLang="en-US" sz="3200" kern="100" dirty="0">
                <a:latin typeface="HG丸ｺﾞｼｯｸM-PRO" panose="020F0600000000000000" pitchFamily="50" charset="-128"/>
                <a:ea typeface="HG丸ｺﾞｼｯｸM-PRO" panose="020F0600000000000000" pitchFamily="50" charset="-128"/>
              </a:rPr>
              <a:t>開園日・開園時間および休園日</a:t>
            </a:r>
          </a:p>
        </p:txBody>
      </p:sp>
      <p:graphicFrame>
        <p:nvGraphicFramePr>
          <p:cNvPr id="6" name="図表 5"/>
          <p:cNvGraphicFramePr/>
          <p:nvPr>
            <p:extLst>
              <p:ext uri="{D42A27DB-BD31-4B8C-83A1-F6EECF244321}">
                <p14:modId xmlns:p14="http://schemas.microsoft.com/office/powerpoint/2010/main" val="804783699"/>
              </p:ext>
            </p:extLst>
          </p:nvPr>
        </p:nvGraphicFramePr>
        <p:xfrm>
          <a:off x="610413" y="1537908"/>
          <a:ext cx="7920000" cy="5131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直線コネクタ 6"/>
          <p:cNvCxnSpPr/>
          <p:nvPr/>
        </p:nvCxnSpPr>
        <p:spPr>
          <a:xfrm>
            <a:off x="609836" y="2829413"/>
            <a:ext cx="7808623" cy="6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09836" y="3663571"/>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片側の 2 つの角を丸めた四角形 12"/>
          <p:cNvSpPr/>
          <p:nvPr/>
        </p:nvSpPr>
        <p:spPr>
          <a:xfrm>
            <a:off x="594556" y="3142793"/>
            <a:ext cx="1698458" cy="52077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保育時間</a:t>
            </a:r>
          </a:p>
        </p:txBody>
      </p:sp>
      <p:sp>
        <p:nvSpPr>
          <p:cNvPr id="14" name="テキスト ボックス 13"/>
          <p:cNvSpPr txBox="1"/>
          <p:nvPr/>
        </p:nvSpPr>
        <p:spPr>
          <a:xfrm>
            <a:off x="2293014" y="3040111"/>
            <a:ext cx="6383442" cy="584775"/>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 保護者の方の勤務時間と通勤時間をもとに決定します。</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土曜保育は、原則保護者就労時となります。</a:t>
            </a:r>
            <a:endParaRPr kumimoji="1" lang="ja-JP" altLang="en-US" sz="1600" dirty="0"/>
          </a:p>
        </p:txBody>
      </p:sp>
      <p:sp>
        <p:nvSpPr>
          <p:cNvPr id="15" name="片側の 2 つの角を丸めた四角形 14"/>
          <p:cNvSpPr/>
          <p:nvPr/>
        </p:nvSpPr>
        <p:spPr>
          <a:xfrm>
            <a:off x="602073" y="4032723"/>
            <a:ext cx="1690941" cy="45409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延長保育</a:t>
            </a:r>
          </a:p>
        </p:txBody>
      </p:sp>
      <p:sp>
        <p:nvSpPr>
          <p:cNvPr id="16" name="テキスト ボックス 15"/>
          <p:cNvSpPr txBox="1"/>
          <p:nvPr/>
        </p:nvSpPr>
        <p:spPr>
          <a:xfrm>
            <a:off x="1943754" y="4091399"/>
            <a:ext cx="5948514" cy="338554"/>
          </a:xfrm>
          <a:prstGeom prst="rect">
            <a:avLst/>
          </a:prstGeom>
          <a:noFill/>
        </p:spPr>
        <p:txBody>
          <a:bodyPr wrap="square" rtlCol="0">
            <a:spAutoFit/>
          </a:bodyPr>
          <a:lstStyle/>
          <a:p>
            <a:r>
              <a:rPr kumimoji="1" lang="ja-JP" altLang="en-US" sz="1600" dirty="0"/>
              <a:t>　　　</a:t>
            </a:r>
            <a:r>
              <a:rPr kumimoji="1" lang="ja-JP" altLang="en-US" sz="1600" dirty="0">
                <a:latin typeface="HG丸ｺﾞｼｯｸM-PRO" panose="020F0600000000000000" pitchFamily="50" charset="-128"/>
                <a:ea typeface="HG丸ｺﾞｼｯｸM-PRO" panose="020F0600000000000000" pitchFamily="50" charset="-128"/>
              </a:rPr>
              <a:t>通常の保育時間を超えて保育が、必要な場合利用できます。</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028390" y="4495914"/>
            <a:ext cx="7464445" cy="461665"/>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延長保育は１歳児クラス～５歳児クラスのお子さんが利用することができます。　</a:t>
            </a:r>
            <a:endParaRPr lang="en-US" altLang="ja-JP" sz="1200" dirty="0">
              <a:latin typeface="HG丸ｺﾞｼｯｸM-PRO" panose="020F0600000000000000" pitchFamily="50" charset="-128"/>
              <a:ea typeface="HG丸ｺﾞｼｯｸM-PRO" panose="020F0600000000000000" pitchFamily="50" charset="-128"/>
            </a:endParaRPr>
          </a:p>
          <a:p>
            <a:r>
              <a:rPr lang="ja-JP"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延長保育は別途申し込みが必要です。ご利用希望の前月の</a:t>
            </a: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日までに園にお申込み下さい</a:t>
            </a:r>
            <a:r>
              <a:rPr lang="ja-JP" altLang="en-US" sz="1200" dirty="0">
                <a:latin typeface="ＭＳ Ｐゴシック" panose="020B0600070205080204" pitchFamily="50" charset="-128"/>
                <a:ea typeface="ＭＳ Ｐゴシック" panose="020B0600070205080204" pitchFamily="50" charset="-128"/>
              </a:rPr>
              <a:t>。</a:t>
            </a:r>
            <a:endParaRPr lang="ja-JP" altLang="en-US" sz="1200" dirty="0"/>
          </a:p>
        </p:txBody>
      </p:sp>
      <p:sp>
        <p:nvSpPr>
          <p:cNvPr id="19" name="テキスト ボックス 18"/>
          <p:cNvSpPr txBox="1"/>
          <p:nvPr/>
        </p:nvSpPr>
        <p:spPr>
          <a:xfrm>
            <a:off x="755577" y="5664481"/>
            <a:ext cx="7774836" cy="95410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その他の休園日</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①大規模地震の警戒宣言発令時より同宣言が解除されるまで。その他、自然災害で実質的に</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開園できないとき。</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②重大な伝染病などの発生により、園児に感染・被害が及ぶ恐れがある場合。</a:t>
            </a: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スライド 1 - &amp;quot;○○保育園　入園案内&amp;quot;&quot;/&gt;&lt;property id=&quot;20307&quot; value=&quot;256&quot;/&gt;&lt;/object&gt;&lt;object type=&quot;3&quot; unique_id=&quot;10005&quot;&gt;&lt;property id=&quot;20148&quot; value=&quot;5&quot;/&gt;&lt;property id=&quot;20300&quot; value=&quot;スライド 2 - &amp;quot;1.&amp;amp;#x09;事業者&amp;quot;&quot;/&gt;&lt;property id=&quot;20307&quot; value=&quot;259&quot;/&gt;&lt;/object&gt;&lt;object type=&quot;3&quot; unique_id=&quot;10006&quot;&gt;&lt;property id=&quot;20148&quot; value=&quot;5&quot;/&gt;&lt;property id=&quot;20300&quot; value=&quot;スライド 3 - &amp;quot;2.&amp;amp;#x09;事業の目的&amp;quot;&quot;/&gt;&lt;property id=&quot;20307&quot; value=&quot;260&quot;/&gt;&lt;/object&gt;&lt;object type=&quot;3&quot; unique_id=&quot;10007&quot;&gt;&lt;property id=&quot;20148&quot; value=&quot;5&quot;/&gt;&lt;property id=&quot;20300&quot; value=&quot;スライド 4 - &amp;quot;3.&amp;amp;#x09;運営方針&amp;quot;&quot;/&gt;&lt;property id=&quot;20307&quot; value=&quot;261&quot;/&gt;&lt;/object&gt;&lt;object type=&quot;3&quot; unique_id=&quot;10008&quot;&gt;&lt;property id=&quot;20148&quot; value=&quot;5&quot;/&gt;&lt;property id=&quot;20300&quot; value=&quot;スライド 5 - &amp;quot;4.&amp;amp;#x09;保育所の概要&amp;quot;&quot;/&gt;&lt;property id=&quot;20307&quot; value=&quot;265&quot;/&gt;&lt;/object&gt;&lt;object type=&quot;3&quot; unique_id=&quot;10009&quot;&gt;&lt;property id=&quot;20148&quot; value=&quot;5&quot;/&gt;&lt;property id=&quot;20300&quot; value=&quot;スライド 6 - &amp;quot;5.&amp;amp;#x09;開所日・開所時間および休所日&amp;quot;&quot;/&gt;&lt;property id=&quot;20307&quot; value=&quot;266&quot;/&gt;&lt;/object&gt;&lt;object type=&quot;3&quot; unique_id=&quot;10010&quot;&gt;&lt;property id=&quot;20148&quot; value=&quot;5&quot;/&gt;&lt;property id=&quot;20300&quot; value=&quot;スライド 7 - &amp;quot;6.&amp;amp;#x09;施設の概要&amp;quot;&quot;/&gt;&lt;property id=&quot;20307&quot; value=&quot;267&quot;/&gt;&lt;/object&gt;&lt;object type=&quot;3&quot; unique_id=&quot;10011&quot;&gt;&lt;property id=&quot;20148&quot; value=&quot;5&quot;/&gt;&lt;property id=&quot;20300&quot; value=&quot;スライド 8 - &amp;quot;7.&amp;amp;#x09;職員体制（平成○○年４月１日現在）&amp;quot;&quot;/&gt;&lt;property id=&quot;20307&quot; value=&quot;268&quot;/&gt;&lt;/object&gt;&lt;object type=&quot;3&quot; unique_id=&quot;10012&quot;&gt;&lt;property id=&quot;20148&quot; value=&quot;5&quot;/&gt;&lt;property id=&quot;20300&quot; value=&quot;スライド 9 - &amp;quot;8.&amp;amp;#x09;年間行事予定（○○年度）&amp;quot;&quot;/&gt;&lt;property id=&quot;20307&quot; value=&quot;269&quot;/&gt;&lt;/object&gt;&lt;object type=&quot;3&quot; unique_id=&quot;10013&quot;&gt;&lt;property id=&quot;20148&quot; value=&quot;5&quot;/&gt;&lt;property id=&quot;20300&quot; value=&quot;スライド 11 - &amp;quot;8.&amp;amp;#x09;年間行事予定（○○年度）&amp;quot;&quot;/&gt;&lt;property id=&quot;20307&quot; value=&quot;284&quot;/&gt;&lt;/object&gt;&lt;object type=&quot;3&quot; unique_id=&quot;10014&quot;&gt;&lt;property id=&quot;20148&quot; value=&quot;5&quot;/&gt;&lt;property id=&quot;20300&quot; value=&quot;スライド 12 - &amp;quot;9.&amp;amp;#x09;給食について①&amp;quot;&quot;/&gt;&lt;property id=&quot;20307&quot; value=&quot;293&quot;/&gt;&lt;/object&gt;&lt;object type=&quot;3&quot; unique_id=&quot;10015&quot;&gt;&lt;property id=&quot;20148&quot; value=&quot;5&quot;/&gt;&lt;property id=&quot;20300&quot; value=&quot;スライド 13 - &amp;quot;9.&amp;amp;#x09;給食について②&amp;quot;&quot;/&gt;&lt;property id=&quot;20307&quot; value=&quot;283&quot;/&gt;&lt;/object&gt;&lt;object type=&quot;3&quot; unique_id=&quot;10016&quot;&gt;&lt;property id=&quot;20148&quot; value=&quot;5&quot;/&gt;&lt;property id=&quot;20300&quot; value=&quot;スライド 14 - &amp;quot;10.&amp;amp;#x09;入園時に必要な書類など&amp;quot;&quot;/&gt;&lt;property id=&quot;20307&quot; value=&quot;285&quot;/&gt;&lt;/object&gt;&lt;object type=&quot;3&quot; unique_id=&quot;10017&quot;&gt;&lt;property id=&quot;20148&quot; value=&quot;5&quot;/&gt;&lt;property id=&quot;20300&quot; value=&quot;スライド 15 - &amp;quot;11.&amp;amp;#x09;保護者と保育園の連絡について&amp;quot;&quot;/&gt;&lt;property id=&quot;20307&quot; value=&quot;287&quot;/&gt;&lt;/object&gt;&lt;object type=&quot;3&quot; unique_id=&quot;10018&quot;&gt;&lt;property id=&quot;20148&quot; value=&quot;5&quot;/&gt;&lt;property id=&quot;20300&quot; value=&quot;スライド 16 - &amp;quot;12.&amp;amp;#x09;保護者会について&amp;quot;&quot;/&gt;&lt;property id=&quot;20307&quot; value=&quot;273&quot;/&gt;&lt;/object&gt;&lt;object type=&quot;3&quot; unique_id=&quot;10019&quot;&gt;&lt;property id=&quot;20148&quot; value=&quot;5&quot;/&gt;&lt;property id=&quot;20300&quot; value=&quot;スライド 17 - &amp;quot;13.&amp;amp;#x09;健康診断について&amp;quot;&quot;/&gt;&lt;property id=&quot;20307&quot; value=&quot;274&quot;/&gt;&lt;/object&gt;&lt;object type=&quot;3&quot; unique_id=&quot;10020&quot;&gt;&lt;property id=&quot;20148&quot; value=&quot;5&quot;/&gt;&lt;property id=&quot;20300&quot; value=&quot;スライド 18 - &amp;quot;14.&amp;amp;#x09;保護者の負担について&amp;quot;&quot;/&gt;&lt;property id=&quot;20307&quot; value=&quot;288&quot;/&gt;&lt;/object&gt;&lt;object type=&quot;3&quot; unique_id=&quot;10021&quot;&gt;&lt;property id=&quot;20148&quot; value=&quot;5&quot;/&gt;&lt;property id=&quot;20300&quot; value=&quot;スライド 19 - &amp;quot;15.&amp;amp;#x09;保育所のご利用に際し&amp;#x0D;&amp;#x0A;&amp;amp;#x09;留意していただくこと①&amp;quot;&quot;/&gt;&lt;property id=&quot;20307&quot; value=&quot;289&quot;/&gt;&lt;/object&gt;&lt;object type=&quot;3&quot; unique_id=&quot;10022&quot;&gt;&lt;property id=&quot;20148&quot; value=&quot;5&quot;/&gt;&lt;property id=&quot;20300&quot; value=&quot;スライド 20 - &amp;quot;15.&amp;amp;#x09;保育所のご利用に際し&amp;amp;#x09;&amp;#x0D;&amp;#x0A;&amp;amp;#x09;留意していただくこと②&amp;quot;&quot;/&gt;&lt;property id=&quot;20307&quot; value=&quot;290&quot;/&gt;&lt;/object&gt;&lt;object type=&quot;3&quot; unique_id=&quot;10023&quot;&gt;&lt;property id=&quot;20148&quot; value=&quot;5&quot;/&gt;&lt;property id=&quot;20300&quot; value=&quot;スライド 21 - &amp;quot;16.&amp;amp;#x09;賠償責任保険の加入&amp;quot;&quot;/&gt;&lt;property id=&quot;20307&quot; value=&quot;277&quot;/&gt;&lt;/object&gt;&lt;object type=&quot;3&quot; unique_id=&quot;10024&quot;&gt;&lt;property id=&quot;20148&quot; value=&quot;5&quot;/&gt;&lt;property id=&quot;20300&quot; value=&quot;スライド 22 - &amp;quot;17.&amp;amp;#x09;緊急時の対応について&amp;quot;&quot;/&gt;&lt;property id=&quot;20307&quot; value=&quot;291&quot;/&gt;&lt;/object&gt;&lt;object type=&quot;3&quot; unique_id=&quot;10025&quot;&gt;&lt;property id=&quot;20148&quot; value=&quot;5&quot;/&gt;&lt;property id=&quot;20300&quot; value=&quot;スライド 23 - &amp;quot;18.&amp;amp;#x09;非常災害時の対策・防犯対策&amp;quot;&quot;/&gt;&lt;property id=&quot;20307&quot; value=&quot;279&quot;/&gt;&lt;/object&gt;&lt;object type=&quot;3&quot; unique_id=&quot;10026&quot;&gt;&lt;property id=&quot;20148&quot; value=&quot;5&quot;/&gt;&lt;property id=&quot;20300&quot; value=&quot;スライド 24 - &amp;quot;19.&amp;amp;#x09;保育内容に関するご相談・&amp;#x0D;&amp;#x0A;&amp;amp;#x09;ご意見・ご要望・苦情&amp;quot;&quot;/&gt;&lt;property id=&quot;20307&quot; value=&quot;295&quot;/&gt;&lt;/object&gt;&lt;object type=&quot;3&quot; unique_id=&quot;10177&quot;&gt;&lt;property id=&quot;20148&quot; value=&quot;5&quot;/&gt;&lt;property id=&quot;20300&quot; value=&quot;スライド 10 - &amp;quot;行事例&amp;quot;&quot;/&gt;&lt;property id=&quot;20307&quot; value=&quot;29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8331</TotalTime>
  <Words>7245</Words>
  <Application>Microsoft Office PowerPoint</Application>
  <PresentationFormat>画面に合わせる (4:3)</PresentationFormat>
  <Paragraphs>828</Paragraphs>
  <Slides>45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45</vt:i4>
      </vt:variant>
    </vt:vector>
  </HeadingPairs>
  <TitlesOfParts>
    <vt:vector size="53" baseType="lpstr">
      <vt:lpstr>HG丸ｺﾞｼｯｸM-PRO</vt:lpstr>
      <vt:lpstr>ＭＳ Ｐゴシック</vt:lpstr>
      <vt:lpstr>ＭＳ ゴシック</vt:lpstr>
      <vt:lpstr>Arial</vt:lpstr>
      <vt:lpstr>Calibri</vt:lpstr>
      <vt:lpstr>Wingdings</vt:lpstr>
      <vt:lpstr>Wingdings 2</vt:lpstr>
      <vt:lpstr>ジャパネスク</vt:lpstr>
      <vt:lpstr>社会福祉法人もろほし会 江東区猿江保育園　入園のしおり</vt:lpstr>
      <vt:lpstr>1. 事業者</vt:lpstr>
      <vt:lpstr>2. 事業の目的</vt:lpstr>
      <vt:lpstr>３. 保育の理念</vt:lpstr>
      <vt:lpstr>４.　保育方針</vt:lpstr>
      <vt:lpstr>５. 保育の目標</vt:lpstr>
      <vt:lpstr>６. 猿江保育園のあゆみ</vt:lpstr>
      <vt:lpstr>７. 保育所の概要</vt:lpstr>
      <vt:lpstr>８. 開園日・開園時間および休園日</vt:lpstr>
      <vt:lpstr>９. 施設の概要</vt:lpstr>
      <vt:lpstr>10. 職員体制（令和6年2月１日現在）</vt:lpstr>
      <vt:lpstr>１１.　デイリープログラム</vt:lpstr>
      <vt:lpstr>１２.　年間行事予定（令和７年度予定）</vt:lpstr>
      <vt:lpstr>行事例</vt:lpstr>
      <vt:lpstr>１３.　毎月の定期行事・その他</vt:lpstr>
      <vt:lpstr>１４.　保育のねらい　①</vt:lpstr>
      <vt:lpstr>　保育のねらい　②</vt:lpstr>
      <vt:lpstr>１５.　保育の特色</vt:lpstr>
      <vt:lpstr>16.　入園時に必要な書類など</vt:lpstr>
      <vt:lpstr>17.　入園までに用意していただく物</vt:lpstr>
      <vt:lpstr> 18.　毎日の持ち物　</vt:lpstr>
      <vt:lpstr>19.　給食について①</vt:lpstr>
      <vt:lpstr>　　給食について　②</vt:lpstr>
      <vt:lpstr>　　給食について　③</vt:lpstr>
      <vt:lpstr> 給食について　④</vt:lpstr>
      <vt:lpstr>20．　保健について     ①</vt:lpstr>
      <vt:lpstr> 　保健について　　②</vt:lpstr>
      <vt:lpstr>　　　保健について　　③</vt:lpstr>
      <vt:lpstr>　　　保健について　　④</vt:lpstr>
      <vt:lpstr>　　　 保健について　　⑤</vt:lpstr>
      <vt:lpstr>　　　保健について　　⑥</vt:lpstr>
      <vt:lpstr>21．緊急時の対応について</vt:lpstr>
      <vt:lpstr>22．保健活動について</vt:lpstr>
      <vt:lpstr>２３. 　楽しい園生活を送るために①</vt:lpstr>
      <vt:lpstr>　　楽しい園生活を送るために②</vt:lpstr>
      <vt:lpstr>　　楽しい園生活を送るために③</vt:lpstr>
      <vt:lpstr>２４.　保護者と保育園の連絡について</vt:lpstr>
      <vt:lpstr>２５.　保護者会・保育参観等について</vt:lpstr>
      <vt:lpstr>２６.　保育に要する諸費用と納入方法</vt:lpstr>
      <vt:lpstr>２７.　賠償責任保険の加入</vt:lpstr>
      <vt:lpstr>２８. 　非常災害時の対策・防犯対策</vt:lpstr>
      <vt:lpstr>２９.　警戒宣言発令時対策</vt:lpstr>
      <vt:lpstr>３０．小規模認可保育所との連携</vt:lpstr>
      <vt:lpstr>３１.　虐待の防止の為の措置</vt:lpstr>
      <vt:lpstr>３２.   ご意見・ご要望の解決のために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○○保育園　入園案内</dc:title>
  <dc:creator>東京都社会福祉協議会</dc:creator>
  <cp:lastModifiedBy>user01</cp:lastModifiedBy>
  <cp:revision>504</cp:revision>
  <cp:lastPrinted>2025-01-22T02:34:46Z</cp:lastPrinted>
  <dcterms:created xsi:type="dcterms:W3CDTF">2012-11-06T08:04:59Z</dcterms:created>
  <dcterms:modified xsi:type="dcterms:W3CDTF">2025-01-22T02:41:06Z</dcterms:modified>
</cp:coreProperties>
</file>